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46"/>
  </p:notesMasterIdLst>
  <p:handoutMasterIdLst>
    <p:handoutMasterId r:id="rId47"/>
  </p:handoutMasterIdLst>
  <p:sldIdLst>
    <p:sldId id="256" r:id="rId3"/>
    <p:sldId id="257" r:id="rId4"/>
    <p:sldId id="258" r:id="rId5"/>
    <p:sldId id="261" r:id="rId6"/>
    <p:sldId id="260" r:id="rId7"/>
    <p:sldId id="262" r:id="rId8"/>
    <p:sldId id="263" r:id="rId9"/>
    <p:sldId id="264" r:id="rId10"/>
    <p:sldId id="274" r:id="rId11"/>
    <p:sldId id="265" r:id="rId12"/>
    <p:sldId id="266" r:id="rId13"/>
    <p:sldId id="259" r:id="rId14"/>
    <p:sldId id="267" r:id="rId15"/>
    <p:sldId id="269" r:id="rId16"/>
    <p:sldId id="268" r:id="rId17"/>
    <p:sldId id="270" r:id="rId18"/>
    <p:sldId id="271" r:id="rId19"/>
    <p:sldId id="300" r:id="rId20"/>
    <p:sldId id="272" r:id="rId21"/>
    <p:sldId id="277" r:id="rId22"/>
    <p:sldId id="278" r:id="rId23"/>
    <p:sldId id="275" r:id="rId24"/>
    <p:sldId id="279" r:id="rId25"/>
    <p:sldId id="280" r:id="rId26"/>
    <p:sldId id="283" r:id="rId27"/>
    <p:sldId id="284" r:id="rId28"/>
    <p:sldId id="295" r:id="rId29"/>
    <p:sldId id="296" r:id="rId30"/>
    <p:sldId id="297" r:id="rId31"/>
    <p:sldId id="281" r:id="rId32"/>
    <p:sldId id="285" r:id="rId33"/>
    <p:sldId id="286" r:id="rId34"/>
    <p:sldId id="282" r:id="rId35"/>
    <p:sldId id="287" r:id="rId36"/>
    <p:sldId id="288" r:id="rId37"/>
    <p:sldId id="273" r:id="rId38"/>
    <p:sldId id="291" r:id="rId39"/>
    <p:sldId id="298" r:id="rId40"/>
    <p:sldId id="292" r:id="rId41"/>
    <p:sldId id="293" r:id="rId42"/>
    <p:sldId id="299" r:id="rId43"/>
    <p:sldId id="290" r:id="rId44"/>
    <p:sldId id="294" r:id="rId45"/>
  </p:sldIdLst>
  <p:sldSz cx="9144000" cy="6858000" type="screen4x3"/>
  <p:notesSz cx="7023100" cy="9309100"/>
  <p:custDataLst>
    <p:tags r:id="rId48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6395" autoAdjust="0"/>
  </p:normalViewPr>
  <p:slideViewPr>
    <p:cSldViewPr>
      <p:cViewPr varScale="1">
        <p:scale>
          <a:sx n="111" d="100"/>
          <a:sy n="111" d="100"/>
        </p:scale>
        <p:origin x="163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74B4B-3B6D-4532-90E0-3CC6E39E5F26}" type="datetimeFigureOut">
              <a:rPr lang="fr-CA" smtClean="0"/>
              <a:t>2018-11-22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A612E-DF09-4841-8DD0-9CC855ADED9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7424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904C647-7769-4980-8DCC-0CBC1510524F}" type="datetimeFigureOut">
              <a:rPr lang="fr-CA" smtClean="0"/>
              <a:t>2018-11-22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1E8A091-8D12-401C-BFBD-4ACAC14F5F9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103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A091-8D12-401C-BFBD-4ACAC14F5F95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2178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A091-8D12-401C-BFBD-4ACAC14F5F95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2391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A091-8D12-401C-BFBD-4ACAC14F5F95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2391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0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A091-8D12-401C-BFBD-4ACAC14F5F95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50825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A091-8D12-401C-BFBD-4ACAC14F5F95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348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A091-8D12-401C-BFBD-4ACAC14F5F95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2482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A091-8D12-401C-BFBD-4ACAC14F5F95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4711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A091-8D12-401C-BFBD-4ACAC14F5F95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35907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A091-8D12-401C-BFBD-4ACAC14F5F95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5825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A091-8D12-401C-BFBD-4ACAC14F5F95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10609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A091-8D12-401C-BFBD-4ACAC14F5F95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3837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A091-8D12-401C-BFBD-4ACAC14F5F95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75259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A091-8D12-401C-BFBD-4ACAC14F5F95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0984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A091-8D12-401C-BFBD-4ACAC14F5F95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6685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A091-8D12-401C-BFBD-4ACAC14F5F95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49254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Bilingue</a:t>
            </a:r>
            <a:r>
              <a:rPr lang="fr-CA" dirty="0" smtClean="0"/>
              <a:t>: (motoneige* &lt;ou&gt; </a:t>
            </a:r>
            <a:r>
              <a:rPr lang="fr-CA" dirty="0" err="1" smtClean="0"/>
              <a:t>snowmobile</a:t>
            </a:r>
            <a:r>
              <a:rPr lang="fr-CA" dirty="0" smtClean="0"/>
              <a:t>*) &lt;et&gt; (échappement* &lt;ou&gt; </a:t>
            </a:r>
            <a:r>
              <a:rPr lang="fr-CA" dirty="0" err="1" smtClean="0"/>
              <a:t>exhaust</a:t>
            </a:r>
            <a:r>
              <a:rPr lang="fr-CA" dirty="0" smtClean="0"/>
              <a:t>*) = </a:t>
            </a:r>
            <a:r>
              <a:rPr lang="fr-CA" dirty="0" smtClean="0"/>
              <a:t>51</a:t>
            </a:r>
            <a:endParaRPr lang="fr-CA" dirty="0" smtClean="0"/>
          </a:p>
          <a:p>
            <a:endParaRPr lang="fr-CA" dirty="0" smtClean="0"/>
          </a:p>
          <a:p>
            <a:pPr defTabSz="933237">
              <a:defRPr/>
            </a:pPr>
            <a:r>
              <a:rPr lang="fr-CA" dirty="0" smtClean="0"/>
              <a:t>Français:</a:t>
            </a:r>
            <a:r>
              <a:rPr lang="fr-CA" baseline="0" dirty="0" smtClean="0"/>
              <a:t> </a:t>
            </a:r>
            <a:r>
              <a:rPr lang="fr-CA" dirty="0" smtClean="0"/>
              <a:t>motoneige* &lt;et&gt; échappement* = 16</a:t>
            </a:r>
          </a:p>
          <a:p>
            <a:pPr defTabSz="933237">
              <a:defRPr/>
            </a:pPr>
            <a:endParaRPr lang="fr-CA" dirty="0" smtClean="0"/>
          </a:p>
          <a:p>
            <a:pPr defTabSz="933237">
              <a:defRPr/>
            </a:pPr>
            <a:r>
              <a:rPr lang="fr-CA" dirty="0" smtClean="0"/>
              <a:t>Anglais: </a:t>
            </a:r>
            <a:r>
              <a:rPr lang="fr-CA" dirty="0" err="1" smtClean="0"/>
              <a:t>snowmobile</a:t>
            </a:r>
            <a:r>
              <a:rPr lang="fr-CA" dirty="0" smtClean="0"/>
              <a:t>* &lt;et&gt; </a:t>
            </a:r>
            <a:r>
              <a:rPr lang="fr-CA" dirty="0" err="1" smtClean="0"/>
              <a:t>exhaust</a:t>
            </a:r>
            <a:r>
              <a:rPr lang="fr-CA" dirty="0" smtClean="0"/>
              <a:t>* = </a:t>
            </a:r>
            <a:r>
              <a:rPr lang="fr-CA" dirty="0" smtClean="0"/>
              <a:t>46</a:t>
            </a:r>
            <a:endParaRPr lang="fr-CA" dirty="0" smtClean="0"/>
          </a:p>
          <a:p>
            <a:r>
              <a:rPr lang="fr-CA" baseline="0" dirty="0" smtClean="0">
                <a:sym typeface="Symbol"/>
              </a:rPr>
              <a:t/>
            </a:r>
            <a:br>
              <a:rPr lang="fr-CA" baseline="0" dirty="0" smtClean="0">
                <a:sym typeface="Symbol"/>
              </a:rPr>
            </a:br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A091-8D12-401C-BFBD-4ACAC14F5F95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89295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B60K 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13/04 : Transport 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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Véhicules en général 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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Systèmes d’échappement et autres systèmes 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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Spécifiquement les systèmes d’échappement </a:t>
            </a:r>
          </a:p>
          <a:p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B62D 55/07 : Transport 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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Véhicules terrestres 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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Véhicules à moteur 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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Véhicules à chenille 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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une seule chenille </a:t>
            </a:r>
          </a:p>
          <a:p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B60K 13/04 = 116 résultats*</a:t>
            </a:r>
          </a:p>
          <a:p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B60K 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13/04 &lt;et&gt; B62D 55/07 = 3 </a:t>
            </a:r>
            <a:r>
              <a:rPr lang="fr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résultats</a:t>
            </a:r>
          </a:p>
          <a:p>
            <a:r>
              <a:rPr lang="fr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B60K </a:t>
            </a:r>
            <a:r>
              <a:rPr lang="fr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13* &lt;et&gt; B62D 55* = 71 résultats.</a:t>
            </a:r>
          </a:p>
          <a:p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A091-8D12-401C-BFBD-4ACAC14F5F95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89295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A091-8D12-401C-BFBD-4ACAC14F5F95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82806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A091-8D12-401C-BFBD-4ACAC14F5F95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36239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Snowmobile</a:t>
            </a:r>
            <a:r>
              <a:rPr lang="fr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 </a:t>
            </a:r>
            <a:r>
              <a:rPr lang="fr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AND </a:t>
            </a:r>
            <a:r>
              <a:rPr lang="fr-CA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exhaust</a:t>
            </a:r>
            <a:r>
              <a:rPr lang="fr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 </a:t>
            </a:r>
            <a:r>
              <a:rPr lang="fr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dans « </a:t>
            </a:r>
            <a:r>
              <a:rPr lang="fr-CA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Title</a:t>
            </a:r>
            <a:r>
              <a:rPr lang="fr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, abstract, claims » = </a:t>
            </a:r>
            <a:r>
              <a:rPr lang="fr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268 brevets ou 133 familles</a:t>
            </a:r>
          </a:p>
          <a:p>
            <a:pPr marL="0" indent="0">
              <a:buFontTx/>
              <a:buNone/>
            </a:pPr>
            <a:endParaRPr lang="fr-CA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Symbol"/>
            </a:endParaRPr>
          </a:p>
          <a:p>
            <a:pPr marL="0" indent="0">
              <a:buFontTx/>
              <a:buNone/>
            </a:pPr>
            <a:r>
              <a:rPr lang="fr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B60K13* AND B62D55* = 24 résultats, 17 </a:t>
            </a:r>
            <a:r>
              <a:rPr lang="fr-C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familles</a:t>
            </a:r>
            <a:endParaRPr lang="fr-CA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Symbo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A091-8D12-401C-BFBD-4ACAC14F5F95}" type="slidenum">
              <a:rPr lang="fr-CA" smtClean="0"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49254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A091-8D12-401C-BFBD-4ACAC14F5F95}" type="slidenum">
              <a:rPr lang="fr-CA" smtClean="0"/>
              <a:t>28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89295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A091-8D12-401C-BFBD-4ACAC14F5F95}" type="slidenum">
              <a:rPr lang="fr-CA" smtClean="0"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892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A091-8D12-401C-BFBD-4ACAC14F5F95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80298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A091-8D12-401C-BFBD-4ACAC14F5F95}" type="slidenum">
              <a:rPr lang="fr-CA" smtClean="0"/>
              <a:t>30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89295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A091-8D12-401C-BFBD-4ACAC14F5F95}" type="slidenum">
              <a:rPr lang="fr-CA" smtClean="0"/>
              <a:t>31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89295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A091-8D12-401C-BFBD-4ACAC14F5F95}" type="slidenum">
              <a:rPr lang="fr-CA" smtClean="0"/>
              <a:t>32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89295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fr-CA" dirty="0" err="1" smtClean="0"/>
              <a:t>Title</a:t>
            </a:r>
            <a:r>
              <a:rPr lang="fr-CA" dirty="0" smtClean="0"/>
              <a:t> </a:t>
            </a:r>
            <a:r>
              <a:rPr lang="fr-CA" dirty="0" smtClean="0"/>
              <a:t>= </a:t>
            </a:r>
            <a:r>
              <a:rPr lang="fr-CA" dirty="0" err="1" smtClean="0"/>
              <a:t>snowmobile</a:t>
            </a:r>
            <a:r>
              <a:rPr lang="fr-CA" dirty="0" smtClean="0"/>
              <a:t>* et Topic=</a:t>
            </a:r>
            <a:r>
              <a:rPr lang="fr-CA" dirty="0" err="1" smtClean="0"/>
              <a:t>exhaust</a:t>
            </a:r>
            <a:r>
              <a:rPr lang="fr-CA" dirty="0" smtClean="0"/>
              <a:t>* = 72 résultats, donc 72 familles de brevets</a:t>
            </a:r>
            <a:endParaRPr lang="fr-CA" dirty="0" smtClean="0"/>
          </a:p>
          <a:p>
            <a:pPr defTabSz="933237">
              <a:defRPr/>
            </a:pPr>
            <a:r>
              <a:rPr lang="fr-CA" dirty="0" smtClean="0"/>
              <a:t>Topic = recherche dans le titre et le résumé</a:t>
            </a:r>
            <a:r>
              <a:rPr lang="fr-CA" dirty="0" smtClean="0"/>
              <a:t>.</a:t>
            </a:r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A091-8D12-401C-BFBD-4ACAC14F5F95}" type="slidenum">
              <a:rPr lang="fr-CA" smtClean="0"/>
              <a:t>33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89295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A091-8D12-401C-BFBD-4ACAC14F5F95}" type="slidenum">
              <a:rPr lang="fr-CA" smtClean="0"/>
              <a:t>34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89295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A091-8D12-401C-BFBD-4ACAC14F5F95}" type="slidenum">
              <a:rPr lang="fr-CA" smtClean="0"/>
              <a:t>35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89295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A091-8D12-401C-BFBD-4ACAC14F5F95}" type="slidenum">
              <a:rPr lang="fr-CA" smtClean="0"/>
              <a:t>36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906376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3237">
              <a:buNone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A091-8D12-401C-BFBD-4ACAC14F5F95}" type="slidenum">
              <a:rPr lang="fr-CA" smtClean="0"/>
              <a:t>37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89295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3237">
              <a:buNone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A091-8D12-401C-BFBD-4ACAC14F5F95}" type="slidenum">
              <a:rPr lang="fr-CA" smtClean="0"/>
              <a:t>38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89295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A091-8D12-401C-BFBD-4ACAC14F5F95}" type="slidenum">
              <a:rPr lang="fr-CA" smtClean="0"/>
              <a:t>39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8929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A091-8D12-401C-BFBD-4ACAC14F5F95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17882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A091-8D12-401C-BFBD-4ACAC14F5F95}" type="slidenum">
              <a:rPr lang="fr-CA" smtClean="0"/>
              <a:t>40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62757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A091-8D12-401C-BFBD-4ACAC14F5F95}" type="slidenum">
              <a:rPr lang="fr-CA" smtClean="0"/>
              <a:t>42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10864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A091-8D12-401C-BFBD-4ACAC14F5F95}" type="slidenum">
              <a:rPr lang="fr-CA" smtClean="0"/>
              <a:t>43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2003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A091-8D12-401C-BFBD-4ACAC14F5F95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2391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A091-8D12-401C-BFBD-4ACAC14F5F95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2391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A091-8D12-401C-BFBD-4ACAC14F5F95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2391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A091-8D12-401C-BFBD-4ACAC14F5F95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2391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8A091-8D12-401C-BFBD-4ACAC14F5F95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5303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9838759-33F6-4386-8597-673FAC3C6C05}" type="datetimeFigureOut">
              <a:rPr lang="fr-CA" smtClean="0"/>
              <a:t>2018-11-22</a:t>
            </a:fld>
            <a:endParaRPr lang="fr-CA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CA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E98218C-3E24-4361-8592-7B72A1D9C353}" type="slidenum">
              <a:rPr lang="fr-CA" smtClean="0"/>
              <a:t>‹N°›</a:t>
            </a:fld>
            <a:endParaRPr lang="fr-CA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8759-33F6-4386-8597-673FAC3C6C05}" type="datetimeFigureOut">
              <a:rPr lang="fr-CA" smtClean="0"/>
              <a:t>2018-11-22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218C-3E24-4361-8592-7B72A1D9C35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8759-33F6-4386-8597-673FAC3C6C05}" type="datetimeFigureOut">
              <a:rPr lang="fr-CA" smtClean="0"/>
              <a:t>2018-11-22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218C-3E24-4361-8592-7B72A1D9C353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le isocè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9838759-33F6-4386-8597-673FAC3C6C05}" type="datetimeFigureOut">
              <a:rPr lang="fr-CA" smtClean="0"/>
              <a:t>2018-11-22</a:t>
            </a:fld>
            <a:endParaRPr lang="fr-CA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CA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E98218C-3E24-4361-8592-7B72A1D9C353}" type="slidenum">
              <a:rPr lang="fr-CA" smtClean="0"/>
              <a:t>‹N°›</a:t>
            </a:fld>
            <a:endParaRPr lang="fr-CA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8759-33F6-4386-8597-673FAC3C6C05}" type="datetimeFigureOut">
              <a:rPr lang="fr-CA" smtClean="0"/>
              <a:t>2018-11-22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218C-3E24-4361-8592-7B72A1D9C353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9838759-33F6-4386-8597-673FAC3C6C05}" type="datetimeFigureOut">
              <a:rPr lang="fr-CA" smtClean="0"/>
              <a:t>2018-11-22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E98218C-3E24-4361-8592-7B72A1D9C353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8759-33F6-4386-8597-673FAC3C6C05}" type="datetimeFigureOut">
              <a:rPr lang="fr-CA" smtClean="0"/>
              <a:t>2018-11-22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218C-3E24-4361-8592-7B72A1D9C353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8759-33F6-4386-8597-673FAC3C6C05}" type="datetimeFigureOut">
              <a:rPr lang="fr-CA" smtClean="0"/>
              <a:t>2018-11-22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218C-3E24-4361-8592-7B72A1D9C353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8759-33F6-4386-8597-673FAC3C6C05}" type="datetimeFigureOut">
              <a:rPr lang="fr-CA" smtClean="0"/>
              <a:t>2018-11-22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218C-3E24-4361-8592-7B72A1D9C353}" type="slidenum">
              <a:rPr lang="fr-CA" smtClean="0"/>
              <a:t>‹N°›</a:t>
            </a:fld>
            <a:endParaRPr lang="fr-CA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8759-33F6-4386-8597-673FAC3C6C05}" type="datetimeFigureOut">
              <a:rPr lang="fr-CA" smtClean="0"/>
              <a:t>2018-11-22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218C-3E24-4361-8592-7B72A1D9C353}" type="slidenum">
              <a:rPr lang="fr-CA" smtClean="0"/>
              <a:t>‹N°›</a:t>
            </a:fld>
            <a:endParaRPr lang="fr-CA"/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8759-33F6-4386-8597-673FAC3C6C05}" type="datetimeFigureOut">
              <a:rPr lang="fr-CA" smtClean="0"/>
              <a:t>2018-11-22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218C-3E24-4361-8592-7B72A1D9C353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8759-33F6-4386-8597-673FAC3C6C05}" type="datetimeFigureOut">
              <a:rPr lang="fr-CA" smtClean="0"/>
              <a:t>2018-11-22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218C-3E24-4361-8592-7B72A1D9C353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8759-33F6-4386-8597-673FAC3C6C05}" type="datetimeFigureOut">
              <a:rPr lang="fr-CA" smtClean="0"/>
              <a:t>2018-11-22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218C-3E24-4361-8592-7B72A1D9C353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8759-33F6-4386-8597-673FAC3C6C05}" type="datetimeFigureOut">
              <a:rPr lang="fr-CA" smtClean="0"/>
              <a:t>2018-11-22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218C-3E24-4361-8592-7B72A1D9C35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8759-33F6-4386-8597-673FAC3C6C05}" type="datetimeFigureOut">
              <a:rPr lang="fr-CA" smtClean="0"/>
              <a:t>2018-11-22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218C-3E24-4361-8592-7B72A1D9C353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le isocè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9838759-33F6-4386-8597-673FAC3C6C05}" type="datetimeFigureOut">
              <a:rPr lang="fr-CA" smtClean="0"/>
              <a:t>2018-11-22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E98218C-3E24-4361-8592-7B72A1D9C353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8759-33F6-4386-8597-673FAC3C6C05}" type="datetimeFigureOut">
              <a:rPr lang="fr-CA" smtClean="0"/>
              <a:t>2018-11-22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218C-3E24-4361-8592-7B72A1D9C353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8759-33F6-4386-8597-673FAC3C6C05}" type="datetimeFigureOut">
              <a:rPr lang="fr-CA" smtClean="0"/>
              <a:t>2018-11-22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218C-3E24-4361-8592-7B72A1D9C353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8759-33F6-4386-8597-673FAC3C6C05}" type="datetimeFigureOut">
              <a:rPr lang="fr-CA" smtClean="0"/>
              <a:t>2018-11-22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218C-3E24-4361-8592-7B72A1D9C353}" type="slidenum">
              <a:rPr lang="fr-CA" smtClean="0"/>
              <a:t>‹N°›</a:t>
            </a:fld>
            <a:endParaRPr lang="fr-CA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8759-33F6-4386-8597-673FAC3C6C05}" type="datetimeFigureOut">
              <a:rPr lang="fr-CA" smtClean="0"/>
              <a:t>2018-11-22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218C-3E24-4361-8592-7B72A1D9C353}" type="slidenum">
              <a:rPr lang="fr-CA" smtClean="0"/>
              <a:t>‹N°›</a:t>
            </a:fld>
            <a:endParaRPr lang="fr-CA"/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8759-33F6-4386-8597-673FAC3C6C05}" type="datetimeFigureOut">
              <a:rPr lang="fr-CA" smtClean="0"/>
              <a:t>2018-11-22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218C-3E24-4361-8592-7B72A1D9C353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8759-33F6-4386-8597-673FAC3C6C05}" type="datetimeFigureOut">
              <a:rPr lang="fr-CA" smtClean="0"/>
              <a:t>2018-11-22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218C-3E24-4361-8592-7B72A1D9C353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9838759-33F6-4386-8597-673FAC3C6C05}" type="datetimeFigureOut">
              <a:rPr lang="fr-CA" smtClean="0"/>
              <a:t>2018-11-22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E98218C-3E24-4361-8592-7B72A1D9C353}" type="slidenum">
              <a:rPr lang="fr-CA" smtClean="0"/>
              <a:t>‹N°›</a:t>
            </a:fld>
            <a:endParaRPr lang="fr-CA"/>
          </a:p>
        </p:txBody>
      </p:sp>
      <p:sp>
        <p:nvSpPr>
          <p:cNvPr id="28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cteur droit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isocè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9838759-33F6-4386-8597-673FAC3C6C05}" type="datetimeFigureOut">
              <a:rPr lang="fr-CA" smtClean="0"/>
              <a:t>2018-11-22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E98218C-3E24-4361-8592-7B72A1D9C353}" type="slidenum">
              <a:rPr lang="fr-CA" smtClean="0"/>
              <a:t>‹N°›</a:t>
            </a:fld>
            <a:endParaRPr lang="fr-CA"/>
          </a:p>
        </p:txBody>
      </p:sp>
      <p:sp>
        <p:nvSpPr>
          <p:cNvPr id="28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cteur droit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isocè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patentscope.wipo.int/search/fr/search.jsf" TargetMode="External"/><Relationship Id="rId3" Type="http://schemas.openxmlformats.org/officeDocument/2006/relationships/hyperlink" Target="http://brevets-patents.ic.gc.ca/opic-cipo/cpd/fra/introduction.html?wt_src=cipo-patent-main&amp;wt_cxt=toptask" TargetMode="External"/><Relationship Id="rId7" Type="http://schemas.openxmlformats.org/officeDocument/2006/relationships/hyperlink" Target="https://www.lens.org/len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orldwide.espacenet.com/" TargetMode="External"/><Relationship Id="rId5" Type="http://schemas.openxmlformats.org/officeDocument/2006/relationships/hyperlink" Target="https://www.google.com/?tbm=pts&amp;gws_rd=ssl" TargetMode="External"/><Relationship Id="rId4" Type="http://schemas.openxmlformats.org/officeDocument/2006/relationships/hyperlink" Target="http://patft.uspto.gov/" TargetMode="External"/><Relationship Id="rId9" Type="http://schemas.openxmlformats.org/officeDocument/2006/relationships/hyperlink" Target="http://apps.webofknowledge.com/DIIDW_GeneralSearch_input.do?product=DIIDW&amp;search_mode=GeneralSearch&amp;SID=1ArcDcWoAZdNRMFWnIU&amp;preferencesSaved=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c2009.bvdep.com/version-1/login_.asp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dt.oqlf.gouv.qc.ca/" TargetMode="External"/><Relationship Id="rId4" Type="http://schemas.openxmlformats.org/officeDocument/2006/relationships/hyperlink" Target="http://www.btb.termiumplus.gc.ca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brevets-patents.ic.gc.ca/opic-cipo/cpd/fra/introduction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revets-patents.ic.gc.ca/opic-cipo/cpd/fra/aide/aide_langage_de_recherche.html" TargetMode="External"/><Relationship Id="rId4" Type="http://schemas.openxmlformats.org/officeDocument/2006/relationships/hyperlink" Target="http://brevets-patents.ic.gc.ca/opic-cipo/cpd/fra/aide/contenu/aide_donnees_bibliographiques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brevets-patents.ic.gc.ca/opic-cipo/cpd/fra/introduction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classifications/ipc/fr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brevets-patents.ic.gc.ca/opic-cipo/cpd/fra/introduction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brevets-patents.ic.gc.ca/opic-cipo/cpd/fra/introduction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ns.org/lens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ns.org/lens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ns.org/lens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?tbm=pts&amp;gws_rd=ss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?tbm=pts&amp;gws_rd=ss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?tbm=pts&amp;gws_rd=ss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webofknowledge.com/DIIDW_GeneralSearch_input.do?product=DIIDW&amp;search_mode=GeneralSearch&amp;SID=2C3vtwtRHwM6ogV25iS&amp;preferencesSaved=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tsmtl.ca/bibliotheque/Infos-generales/Renseignements-utiles/Acces-hors-campus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webofknowledge.com/DIIDW_GeneralSearch_input.do?product=DIIDW&amp;search_mode=GeneralSearch&amp;SID=2C3vtwtRHwM6ogV25iS&amp;preferencesSaved=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webofknowledge.com/DIIDW_GeneralSearch_input.do?product=DIIDW&amp;search_mode=GeneralSearch&amp;SID=2C3vtwtRHwM6ogV25iS&amp;preferencesSaved=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brevets-patents.ic.gc.ca/opic-cipo/cpd/fra/brevet/2293106/sommaire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ns.org/lens/structured-search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atelierslibres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Czt46CTSaw" TargetMode="External"/><Relationship Id="rId7" Type="http://schemas.openxmlformats.org/officeDocument/2006/relationships/hyperlink" Target="https://www.lens.org/lens/structured-search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dt.oqlf.gouv.qc.ca/ficheOqlf.aspx?Id_Fiche=504083" TargetMode="External"/><Relationship Id="rId5" Type="http://schemas.openxmlformats.org/officeDocument/2006/relationships/hyperlink" Target="http://worldwide.espacenet.com/help?locale=fr_EP&amp;method=handleHelpTopic&amp;topic=patentfamily" TargetMode="External"/><Relationship Id="rId4" Type="http://schemas.openxmlformats.org/officeDocument/2006/relationships/hyperlink" Target="http://www.opic.ic.gc.ca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201/b12982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po.int/patents/en/faq_patents.html" TargetMode="External"/><Relationship Id="rId5" Type="http://schemas.openxmlformats.org/officeDocument/2006/relationships/hyperlink" Target="http://guides.biblio.polymtl.ca/content.php?pid=488874&amp;sid=4009301" TargetMode="External"/><Relationship Id="rId4" Type="http://schemas.openxmlformats.org/officeDocument/2006/relationships/hyperlink" Target="https://www.ic.gc.ca/eic/site/cipointernet-internetopic.nsf/fra/h_wr03652.html?Open&amp;wt_src=cipo-patent-main&amp;wt_cxt=learn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7704856" cy="2160240"/>
          </a:xfrm>
        </p:spPr>
        <p:txBody>
          <a:bodyPr>
            <a:normAutofit fontScale="92500"/>
          </a:bodyPr>
          <a:lstStyle/>
          <a:p>
            <a:pPr algn="l"/>
            <a:r>
              <a:rPr lang="fr-CA" sz="3600" b="1" dirty="0" smtClean="0">
                <a:solidFill>
                  <a:schemeClr val="tx1"/>
                </a:solidFill>
              </a:rPr>
              <a:t>S’initier à la recherche de brevets</a:t>
            </a:r>
          </a:p>
          <a:p>
            <a:pPr algn="l"/>
            <a:endParaRPr lang="fr-CA" sz="35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fr-CA" sz="2000" b="1" dirty="0" smtClean="0">
                <a:solidFill>
                  <a:schemeClr val="tx1"/>
                </a:solidFill>
              </a:rPr>
              <a:t>Marie-Renée De Sève Leboeuf</a:t>
            </a:r>
          </a:p>
          <a:p>
            <a:pPr algn="l">
              <a:spcBef>
                <a:spcPts val="0"/>
              </a:spcBef>
            </a:pPr>
            <a:r>
              <a:rPr lang="fr-CA" sz="2000" dirty="0" smtClean="0">
                <a:solidFill>
                  <a:schemeClr val="tx1"/>
                </a:solidFill>
              </a:rPr>
              <a:t>Bibliothécaire</a:t>
            </a:r>
          </a:p>
          <a:p>
            <a:pPr algn="l">
              <a:spcBef>
                <a:spcPts val="0"/>
              </a:spcBef>
            </a:pPr>
            <a:r>
              <a:rPr lang="fr-CA" sz="2000" dirty="0" smtClean="0">
                <a:solidFill>
                  <a:schemeClr val="tx1"/>
                </a:solidFill>
              </a:rPr>
              <a:t>Service de la bibliothèque</a:t>
            </a:r>
            <a:endParaRPr lang="fr-CA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T:\Matériels promotionnels\Images Shutterstock\shutterstock_25696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701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89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A" sz="3600" dirty="0" smtClean="0"/>
              <a:t>Les brevets: mise en contexte</a:t>
            </a:r>
            <a:endParaRPr lang="fr-CA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sz="2800" dirty="0" smtClean="0"/>
              <a:t>Processus de brevetage…</a:t>
            </a:r>
          </a:p>
          <a:p>
            <a:pPr marL="457200" indent="-457200">
              <a:buAutoNum type="arabicParenR"/>
            </a:pPr>
            <a:r>
              <a:rPr lang="fr-CA" sz="2400" dirty="0" smtClean="0"/>
              <a:t>Effectuer des recherches préliminaires</a:t>
            </a:r>
          </a:p>
          <a:p>
            <a:pPr marL="457200" indent="-457200">
              <a:buAutoNum type="arabicParenR"/>
            </a:pPr>
            <a:r>
              <a:rPr lang="fr-CA" sz="2400" dirty="0" smtClean="0"/>
              <a:t>Rédiger une demande de brevet </a:t>
            </a:r>
          </a:p>
          <a:p>
            <a:pPr marL="457200" indent="-457200">
              <a:buAutoNum type="arabicParenR"/>
            </a:pPr>
            <a:r>
              <a:rPr lang="fr-CA" sz="2400" dirty="0" smtClean="0"/>
              <a:t>Déposer sa demande auprès du Bureau des brevets</a:t>
            </a:r>
          </a:p>
          <a:p>
            <a:pPr marL="857250" lvl="1" indent="-457200">
              <a:buFont typeface="+mj-lt"/>
              <a:buAutoNum type="alphaLcParenR"/>
            </a:pPr>
            <a:r>
              <a:rPr lang="fr-CA" sz="2000" dirty="0" smtClean="0"/>
              <a:t>Déposer une demande de brevet à l’étranger</a:t>
            </a:r>
          </a:p>
          <a:p>
            <a:pPr marL="857250" lvl="1" indent="-457200">
              <a:buFont typeface="+mj-lt"/>
              <a:buAutoNum type="alphaLcParenR"/>
            </a:pPr>
            <a:r>
              <a:rPr lang="fr-CA" sz="2000" dirty="0" smtClean="0"/>
              <a:t>Publication de la demande de brevet</a:t>
            </a:r>
          </a:p>
          <a:p>
            <a:pPr marL="457200" indent="-457200">
              <a:buAutoNum type="arabicParenR"/>
            </a:pPr>
            <a:r>
              <a:rPr lang="fr-CA" sz="2400" dirty="0" smtClean="0"/>
              <a:t>Demander que le brevet soit examiné</a:t>
            </a:r>
          </a:p>
          <a:p>
            <a:pPr marL="457200" indent="-457200">
              <a:buAutoNum type="arabicParenR"/>
            </a:pPr>
            <a:r>
              <a:rPr lang="fr-CA" sz="2400" dirty="0" smtClean="0"/>
              <a:t>Examen de la demande de brevet par un examinateur</a:t>
            </a:r>
          </a:p>
          <a:p>
            <a:pPr marL="457200" indent="-457200">
              <a:buAutoNum type="arabicParenR"/>
            </a:pPr>
            <a:r>
              <a:rPr lang="fr-CA" sz="2400" dirty="0" smtClean="0"/>
              <a:t>Approbation ou rejet du brevet</a:t>
            </a:r>
          </a:p>
          <a:p>
            <a:pPr marL="457200" indent="-457200">
              <a:buAutoNum type="arabicParenR"/>
            </a:pPr>
            <a:r>
              <a:rPr lang="fr-CA" sz="2400" dirty="0" smtClean="0"/>
              <a:t>(Répondre aux objections et aux exigences de l’examinateur)</a:t>
            </a:r>
          </a:p>
          <a:p>
            <a:pPr marL="457200" indent="-457200">
              <a:buAutoNum type="arabicParenR"/>
            </a:pPr>
            <a:r>
              <a:rPr lang="fr-CA" sz="2400" dirty="0" smtClean="0"/>
              <a:t>(Nouvelle étude de la demande, etc.)</a:t>
            </a:r>
          </a:p>
          <a:p>
            <a:pPr marL="0" indent="0">
              <a:buNone/>
            </a:pPr>
            <a:endParaRPr lang="fr-CA" sz="2400" dirty="0" smtClean="0"/>
          </a:p>
          <a:p>
            <a:pPr marL="0" indent="0" algn="r">
              <a:buNone/>
            </a:pPr>
            <a:r>
              <a:rPr lang="fr-CA" sz="2000" dirty="0" smtClean="0"/>
              <a:t>(OPIC, 2014)</a:t>
            </a:r>
          </a:p>
        </p:txBody>
      </p:sp>
    </p:spTree>
    <p:extLst>
      <p:ext uri="{BB962C8B-B14F-4D97-AF65-F5344CB8AC3E}">
        <p14:creationId xmlns:p14="http://schemas.microsoft.com/office/powerpoint/2010/main" val="369516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A" sz="3600" dirty="0" smtClean="0"/>
              <a:t>Les brevets: mise en contexte</a:t>
            </a:r>
            <a:endParaRPr lang="fr-CA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800" dirty="0" smtClean="0"/>
              <a:t>Famille de brevets – définition: </a:t>
            </a:r>
          </a:p>
          <a:p>
            <a:pPr marL="0" indent="0">
              <a:buNone/>
            </a:pPr>
            <a:endParaRPr lang="fr-CA" sz="2400" dirty="0" smtClean="0"/>
          </a:p>
          <a:p>
            <a:pPr marL="0" indent="0">
              <a:buNone/>
            </a:pPr>
            <a:r>
              <a:rPr lang="fr-CA" sz="2400" dirty="0"/>
              <a:t>« D'une façon générale, une famille de brevets est un groupe englobant des brevets qui, comme les membres d'une famille, sont tous apparentés, en l'occurrence à travers la ou les priorités d'un document de brevet donné. » </a:t>
            </a:r>
            <a:endParaRPr lang="fr-CA" sz="2400" dirty="0" smtClean="0"/>
          </a:p>
          <a:p>
            <a:pPr marL="0" indent="0" algn="r">
              <a:buNone/>
            </a:pPr>
            <a:endParaRPr lang="fr-CA" sz="2400" dirty="0" smtClean="0"/>
          </a:p>
          <a:p>
            <a:pPr marL="0" indent="0" algn="r">
              <a:buNone/>
            </a:pPr>
            <a:r>
              <a:rPr lang="fr-CA" sz="2400" dirty="0" smtClean="0"/>
              <a:t>(« Famille de brevets », </a:t>
            </a:r>
            <a:r>
              <a:rPr lang="fr-CA" sz="2400" dirty="0" err="1" smtClean="0"/>
              <a:t>Espacenet</a:t>
            </a:r>
            <a:r>
              <a:rPr lang="fr-CA" sz="2400" dirty="0" smtClean="0"/>
              <a:t>, 2014)</a:t>
            </a:r>
          </a:p>
          <a:p>
            <a:pPr marL="0" indent="0">
              <a:buNone/>
            </a:pPr>
            <a:endParaRPr lang="fr-CA" sz="2400" dirty="0" smtClean="0"/>
          </a:p>
        </p:txBody>
      </p:sp>
    </p:spTree>
    <p:extLst>
      <p:ext uri="{BB962C8B-B14F-4D97-AF65-F5344CB8AC3E}">
        <p14:creationId xmlns:p14="http://schemas.microsoft.com/office/powerpoint/2010/main" val="86925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A" sz="3600" dirty="0" smtClean="0"/>
              <a:t>Anatomie d’un brevet – Canad</a:t>
            </a:r>
            <a:r>
              <a:rPr lang="fr-CA" sz="4000" dirty="0" smtClean="0"/>
              <a:t>a </a:t>
            </a:r>
            <a:endParaRPr lang="fr-CA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259" y="44624"/>
            <a:ext cx="5832648" cy="7660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736443" y="2756311"/>
            <a:ext cx="1656184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 smtClean="0"/>
              <a:t>Titre du brevet</a:t>
            </a:r>
            <a:endParaRPr lang="fr-CA" dirty="0"/>
          </a:p>
        </p:txBody>
      </p:sp>
      <p:sp>
        <p:nvSpPr>
          <p:cNvPr id="5" name="Rectangle 4"/>
          <p:cNvSpPr/>
          <p:nvPr/>
        </p:nvSpPr>
        <p:spPr>
          <a:xfrm>
            <a:off x="2395883" y="2765603"/>
            <a:ext cx="1224136" cy="36004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5067583" y="1556792"/>
            <a:ext cx="1520641" cy="36004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ZoneTexte 7"/>
          <p:cNvSpPr txBox="1"/>
          <p:nvPr/>
        </p:nvSpPr>
        <p:spPr>
          <a:xfrm>
            <a:off x="6732240" y="1556792"/>
            <a:ext cx="1440160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 smtClean="0"/>
              <a:t>Inventeur(s)</a:t>
            </a:r>
            <a:endParaRPr lang="fr-CA" dirty="0"/>
          </a:p>
        </p:txBody>
      </p:sp>
      <p:sp>
        <p:nvSpPr>
          <p:cNvPr id="9" name="Rectangle 8"/>
          <p:cNvSpPr/>
          <p:nvPr/>
        </p:nvSpPr>
        <p:spPr>
          <a:xfrm>
            <a:off x="5067583" y="1926124"/>
            <a:ext cx="2600761" cy="27874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ZoneTexte 9"/>
          <p:cNvSpPr txBox="1"/>
          <p:nvPr/>
        </p:nvSpPr>
        <p:spPr>
          <a:xfrm>
            <a:off x="6367963" y="2276872"/>
            <a:ext cx="2308494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 smtClean="0"/>
              <a:t>Propriétaire du brevet</a:t>
            </a:r>
            <a:endParaRPr lang="fr-CA" dirty="0"/>
          </a:p>
        </p:txBody>
      </p:sp>
      <p:sp>
        <p:nvSpPr>
          <p:cNvPr id="11" name="Rectangle 10"/>
          <p:cNvSpPr/>
          <p:nvPr/>
        </p:nvSpPr>
        <p:spPr>
          <a:xfrm>
            <a:off x="6732240" y="188640"/>
            <a:ext cx="936104" cy="288032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ZoneTexte 11"/>
          <p:cNvSpPr txBox="1"/>
          <p:nvPr/>
        </p:nvSpPr>
        <p:spPr>
          <a:xfrm>
            <a:off x="4716016" y="147990"/>
            <a:ext cx="196287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Numéro du brevet</a:t>
            </a:r>
            <a:endParaRPr lang="fr-CA" dirty="0"/>
          </a:p>
        </p:txBody>
      </p:sp>
      <p:sp>
        <p:nvSpPr>
          <p:cNvPr id="13" name="Rectangle 12"/>
          <p:cNvSpPr/>
          <p:nvPr/>
        </p:nvSpPr>
        <p:spPr>
          <a:xfrm>
            <a:off x="2395883" y="5445224"/>
            <a:ext cx="5344469" cy="1872208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ZoneTexte 13"/>
          <p:cNvSpPr txBox="1"/>
          <p:nvPr/>
        </p:nvSpPr>
        <p:spPr>
          <a:xfrm>
            <a:off x="6678888" y="4941168"/>
            <a:ext cx="1061464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 smtClean="0"/>
              <a:t>Abrégé</a:t>
            </a:r>
            <a:endParaRPr lang="fr-CA" dirty="0"/>
          </a:p>
        </p:txBody>
      </p:sp>
      <p:sp>
        <p:nvSpPr>
          <p:cNvPr id="15" name="Rectangle 14"/>
          <p:cNvSpPr/>
          <p:nvPr/>
        </p:nvSpPr>
        <p:spPr>
          <a:xfrm>
            <a:off x="5067583" y="1124744"/>
            <a:ext cx="2142037" cy="432048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ZoneTexte 15"/>
          <p:cNvSpPr txBox="1"/>
          <p:nvPr/>
        </p:nvSpPr>
        <p:spPr>
          <a:xfrm>
            <a:off x="2395883" y="1124744"/>
            <a:ext cx="2556284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 smtClean="0"/>
              <a:t>Numéros de classification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4608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A" sz="3600" dirty="0" smtClean="0"/>
              <a:t>Anatomie d’un brevet – Canada</a:t>
            </a:r>
            <a:endParaRPr lang="fr-CA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5118">
            <a:off x="4383821" y="390848"/>
            <a:ext cx="4377832" cy="620626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195"/>
            <a:ext cx="4655185" cy="658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6048">
            <a:off x="372545" y="399285"/>
            <a:ext cx="4412254" cy="62295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932040" y="4869160"/>
            <a:ext cx="3816425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 smtClean="0"/>
              <a:t>Mémoire descriptif comprenant…</a:t>
            </a:r>
          </a:p>
          <a:p>
            <a:pPr marL="285750" indent="-285750">
              <a:buFontTx/>
              <a:buChar char="-"/>
            </a:pPr>
            <a:r>
              <a:rPr lang="fr-CA" dirty="0" smtClean="0"/>
              <a:t>Contexte de création de l’invention</a:t>
            </a:r>
          </a:p>
          <a:p>
            <a:pPr marL="285750" indent="-285750">
              <a:buFontTx/>
              <a:buChar char="-"/>
            </a:pPr>
            <a:r>
              <a:rPr lang="fr-CA" dirty="0" smtClean="0"/>
              <a:t>Description claire et détaillée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2154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A" sz="3600" dirty="0" smtClean="0"/>
              <a:t>Anatomie d’un brevet – Canada </a:t>
            </a:r>
            <a:endParaRPr lang="fr-CA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5973" y="735519"/>
            <a:ext cx="5071929" cy="71730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83922" y="292544"/>
            <a:ext cx="5048591" cy="7145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30584" y="-315577"/>
            <a:ext cx="5070889" cy="71730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7544" y="908720"/>
            <a:ext cx="2448272" cy="64633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 smtClean="0"/>
              <a:t>Dessins, qui détaillent l’invention revendiquée.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7220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A" sz="3600" dirty="0" smtClean="0"/>
              <a:t>Anatomie d’un brevet – Canada</a:t>
            </a:r>
            <a:r>
              <a:rPr lang="fr-CA" sz="4000" dirty="0" smtClean="0"/>
              <a:t> </a:t>
            </a:r>
            <a:endParaRPr lang="fr-CA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2380">
            <a:off x="4367258" y="306360"/>
            <a:ext cx="4322904" cy="61253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2321">
            <a:off x="583731" y="369314"/>
            <a:ext cx="4349883" cy="61592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843808" y="5085184"/>
            <a:ext cx="3168352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 smtClean="0"/>
              <a:t>Revendications, qui définissent l’étendue de la protection par le brevet.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2442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A" sz="3600" dirty="0" smtClean="0"/>
              <a:t>Anatomie d’un brevet</a:t>
            </a:r>
            <a:endParaRPr lang="fr-CA" sz="2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9" y="0"/>
            <a:ext cx="5300155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356" y="-4274"/>
            <a:ext cx="505757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256" y="0"/>
            <a:ext cx="4847191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271" y="0"/>
            <a:ext cx="4839976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8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3600" dirty="0" smtClean="0"/>
              <a:t>Anatomie d’un brevet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600168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/>
              <a:t>Codes INID:</a:t>
            </a:r>
          </a:p>
          <a:p>
            <a:pPr marL="0" indent="0">
              <a:buNone/>
            </a:pPr>
            <a:r>
              <a:rPr lang="fr-CA" sz="2400" dirty="0" smtClean="0"/>
              <a:t>[10]: Numéro de brevet		[57]: Abrégé</a:t>
            </a:r>
          </a:p>
          <a:p>
            <a:pPr marL="0" indent="0">
              <a:buNone/>
            </a:pPr>
            <a:r>
              <a:rPr lang="fr-CA" sz="2400" dirty="0" smtClean="0"/>
              <a:t>[11]: Numéro de document		[72]: Inventeur(s)</a:t>
            </a:r>
          </a:p>
          <a:p>
            <a:pPr marL="0" indent="0">
              <a:buNone/>
            </a:pPr>
            <a:r>
              <a:rPr lang="fr-CA" sz="2400" dirty="0" smtClean="0"/>
              <a:t>[12]: Type de document		[73]: Propriétaire du brevet</a:t>
            </a:r>
          </a:p>
          <a:p>
            <a:pPr marL="0" indent="0">
              <a:buNone/>
            </a:pPr>
            <a:r>
              <a:rPr lang="fr-CA" sz="2400" dirty="0" smtClean="0"/>
              <a:t>[30]: Données de priorité</a:t>
            </a:r>
          </a:p>
          <a:p>
            <a:pPr marL="0" indent="0">
              <a:buNone/>
            </a:pPr>
            <a:r>
              <a:rPr lang="fr-CA" sz="2400" dirty="0" smtClean="0"/>
              <a:t>[51]: Code de classification internationale</a:t>
            </a:r>
          </a:p>
          <a:p>
            <a:pPr marL="0" indent="0">
              <a:buNone/>
            </a:pPr>
            <a:r>
              <a:rPr lang="fr-CA" sz="2400" dirty="0" smtClean="0"/>
              <a:t>[52]: Code de classification nationale</a:t>
            </a:r>
          </a:p>
          <a:p>
            <a:pPr marL="0" indent="0">
              <a:buNone/>
            </a:pPr>
            <a:r>
              <a:rPr lang="fr-CA" sz="2400" dirty="0" smtClean="0"/>
              <a:t>[54]: Titre du brevet</a:t>
            </a:r>
          </a:p>
          <a:p>
            <a:pPr marL="0" indent="0">
              <a:buNone/>
            </a:pPr>
            <a:endParaRPr lang="fr-CA" sz="2400" dirty="0" smtClean="0"/>
          </a:p>
        </p:txBody>
      </p:sp>
    </p:spTree>
    <p:extLst>
      <p:ext uri="{BB962C8B-B14F-4D97-AF65-F5344CB8AC3E}">
        <p14:creationId xmlns:p14="http://schemas.microsoft.com/office/powerpoint/2010/main" val="244010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dirty="0"/>
              <a:t>Préparation de la recherche</a:t>
            </a:r>
            <a:endParaRPr lang="fr-CA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/>
          </a:bodyPr>
          <a:lstStyle/>
          <a:p>
            <a:pPr marL="0" lvl="0" indent="0" defTabSz="457200">
              <a:spcBef>
                <a:spcPct val="20000"/>
              </a:spcBef>
              <a:spcAft>
                <a:spcPts val="1200"/>
              </a:spcAft>
              <a:buClrTx/>
              <a:buSzTx/>
              <a:buNone/>
            </a:pPr>
            <a:r>
              <a:rPr lang="fr-CA" sz="2400" b="1" dirty="0">
                <a:solidFill>
                  <a:prstClr val="black"/>
                </a:solidFill>
                <a:latin typeface="Calibri"/>
              </a:rPr>
              <a:t>Quelles sont les caractéristiques du brevet qui influencent sa recherche</a:t>
            </a:r>
            <a:r>
              <a:rPr lang="fr-CA" sz="2400" b="1" dirty="0" smtClean="0">
                <a:solidFill>
                  <a:prstClr val="black"/>
                </a:solidFill>
                <a:latin typeface="Calibri"/>
              </a:rPr>
              <a:t>?</a:t>
            </a:r>
            <a:endParaRPr lang="fr-CA" sz="2000" b="1" dirty="0">
              <a:solidFill>
                <a:prstClr val="black"/>
              </a:solidFill>
              <a:latin typeface="Calibri"/>
            </a:endParaRPr>
          </a:p>
          <a:p>
            <a:pPr marL="457200" lvl="0" indent="-457200" defTabSz="457200">
              <a:spcBef>
                <a:spcPct val="200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fr-CA" sz="2000" dirty="0">
                <a:solidFill>
                  <a:prstClr val="black"/>
                </a:solidFill>
                <a:latin typeface="Calibri"/>
              </a:rPr>
              <a:t>Informations bibliographiques et structure spécifiques aux brevets: inventeur vs. propriétaire du brevet, numéro de brevet, mémoire descriptif, revendications légales, etc.</a:t>
            </a:r>
          </a:p>
          <a:p>
            <a:pPr marL="457200" lvl="0" indent="-457200" defTabSz="457200">
              <a:spcBef>
                <a:spcPct val="200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fr-CA" sz="2000" dirty="0">
                <a:solidFill>
                  <a:prstClr val="black"/>
                </a:solidFill>
                <a:latin typeface="Calibri"/>
              </a:rPr>
              <a:t>Il existe deux versions du brevet: demande de brevet (</a:t>
            </a:r>
            <a:r>
              <a:rPr lang="fr-CA" sz="2000" i="1" dirty="0">
                <a:solidFill>
                  <a:prstClr val="black"/>
                </a:solidFill>
                <a:latin typeface="Calibri"/>
              </a:rPr>
              <a:t>patent application</a:t>
            </a:r>
            <a:r>
              <a:rPr lang="fr-CA" sz="2000" dirty="0">
                <a:solidFill>
                  <a:prstClr val="black"/>
                </a:solidFill>
                <a:latin typeface="Calibri"/>
              </a:rPr>
              <a:t>) vs. brevet </a:t>
            </a:r>
            <a:r>
              <a:rPr lang="fr-CA" sz="2000" dirty="0" smtClean="0">
                <a:solidFill>
                  <a:prstClr val="black"/>
                </a:solidFill>
                <a:latin typeface="Calibri"/>
              </a:rPr>
              <a:t>accordé </a:t>
            </a:r>
            <a:r>
              <a:rPr lang="fr-CA" sz="2000" dirty="0">
                <a:solidFill>
                  <a:prstClr val="black"/>
                </a:solidFill>
                <a:latin typeface="Calibri"/>
              </a:rPr>
              <a:t>(</a:t>
            </a:r>
            <a:r>
              <a:rPr lang="fr-CA" sz="2000" i="1" dirty="0" err="1">
                <a:solidFill>
                  <a:prstClr val="black"/>
                </a:solidFill>
                <a:latin typeface="Calibri"/>
              </a:rPr>
              <a:t>granted</a:t>
            </a:r>
            <a:r>
              <a:rPr lang="fr-CA" sz="2000" i="1" dirty="0">
                <a:solidFill>
                  <a:prstClr val="black"/>
                </a:solidFill>
                <a:latin typeface="Calibri"/>
              </a:rPr>
              <a:t> patent</a:t>
            </a:r>
            <a:r>
              <a:rPr lang="fr-CA" sz="2000" dirty="0">
                <a:solidFill>
                  <a:prstClr val="black"/>
                </a:solidFill>
                <a:latin typeface="Calibri"/>
              </a:rPr>
              <a:t>);</a:t>
            </a:r>
          </a:p>
          <a:p>
            <a:pPr marL="457200" lvl="0" indent="-457200" defTabSz="457200">
              <a:spcBef>
                <a:spcPct val="200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fr-CA" sz="2000" dirty="0">
                <a:solidFill>
                  <a:prstClr val="black"/>
                </a:solidFill>
                <a:latin typeface="Calibri"/>
              </a:rPr>
              <a:t>Document légal qui limite sa portée à un territoire national ou régional </a:t>
            </a:r>
            <a:r>
              <a:rPr lang="fr-CA" sz="2000" dirty="0">
                <a:solidFill>
                  <a:prstClr val="black"/>
                </a:solidFill>
                <a:latin typeface="Calibri"/>
                <a:sym typeface="Symbol"/>
              </a:rPr>
              <a:t> Famille de brevets;</a:t>
            </a:r>
          </a:p>
          <a:p>
            <a:pPr marL="457200" lvl="0" indent="-457200" defTabSz="457200">
              <a:spcBef>
                <a:spcPct val="200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</a:pPr>
            <a:r>
              <a:rPr lang="fr-CA" sz="2000" dirty="0">
                <a:solidFill>
                  <a:prstClr val="black"/>
                </a:solidFill>
                <a:latin typeface="Calibri"/>
              </a:rPr>
              <a:t>Publication disponible librement et gratuitement sur le web → </a:t>
            </a:r>
            <a:br>
              <a:rPr lang="fr-CA" sz="2000" dirty="0">
                <a:solidFill>
                  <a:prstClr val="black"/>
                </a:solidFill>
                <a:latin typeface="Calibri"/>
              </a:rPr>
            </a:br>
            <a:r>
              <a:rPr lang="fr-CA" sz="2000" dirty="0">
                <a:solidFill>
                  <a:prstClr val="black"/>
                </a:solidFill>
                <a:latin typeface="Calibri"/>
              </a:rPr>
              <a:t>grande variété d’outils pour rechercher des brevets!</a:t>
            </a:r>
          </a:p>
          <a:p>
            <a:pPr marL="0" indent="0">
              <a:buNone/>
            </a:pPr>
            <a:endParaRPr lang="fr-CA" sz="2800" dirty="0" smtClean="0"/>
          </a:p>
        </p:txBody>
      </p:sp>
    </p:spTree>
    <p:extLst>
      <p:ext uri="{BB962C8B-B14F-4D97-AF65-F5344CB8AC3E}">
        <p14:creationId xmlns:p14="http://schemas.microsoft.com/office/powerpoint/2010/main" val="86878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3600" dirty="0" smtClean="0"/>
              <a:t>Préparation de la recherche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88200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/>
              <a:t>Outils pour la recherche de brevet</a:t>
            </a:r>
          </a:p>
          <a:p>
            <a:pPr marL="0" indent="0">
              <a:buNone/>
            </a:pPr>
            <a:endParaRPr lang="fr-CA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673353"/>
              </p:ext>
            </p:extLst>
          </p:nvPr>
        </p:nvGraphicFramePr>
        <p:xfrm>
          <a:off x="395536" y="1844824"/>
          <a:ext cx="8280921" cy="4509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0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0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7097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Base de données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Couverture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Accès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482">
                <a:tc>
                  <a:txBody>
                    <a:bodyPr/>
                    <a:lstStyle/>
                    <a:p>
                      <a:r>
                        <a:rPr lang="fr-CA" sz="1800" dirty="0" smtClean="0">
                          <a:hlinkClick r:id="rId3"/>
                        </a:rPr>
                        <a:t>Base de données sur les brevets</a:t>
                      </a:r>
                      <a:r>
                        <a:rPr lang="fr-CA" sz="1800" baseline="0" dirty="0" smtClean="0">
                          <a:hlinkClick r:id="rId3"/>
                        </a:rPr>
                        <a:t> canadiens</a:t>
                      </a:r>
                      <a:r>
                        <a:rPr lang="fr-CA" sz="1800" dirty="0" smtClean="0">
                          <a:hlinkClick r:id="rId3"/>
                        </a:rPr>
                        <a:t> 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 smtClean="0"/>
                        <a:t>Canadienne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 smtClean="0"/>
                        <a:t>Gratuit</a:t>
                      </a:r>
                      <a:endParaRPr lang="fr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482">
                <a:tc>
                  <a:txBody>
                    <a:bodyPr/>
                    <a:lstStyle/>
                    <a:p>
                      <a:r>
                        <a:rPr lang="fr-CA" sz="1800" dirty="0" smtClean="0">
                          <a:hlinkClick r:id="rId4"/>
                        </a:rPr>
                        <a:t>United States Patent and </a:t>
                      </a:r>
                      <a:r>
                        <a:rPr lang="fr-CA" sz="1800" dirty="0" err="1" smtClean="0">
                          <a:hlinkClick r:id="rId4"/>
                        </a:rPr>
                        <a:t>Trademark</a:t>
                      </a:r>
                      <a:r>
                        <a:rPr lang="fr-CA" sz="1800" dirty="0" smtClean="0">
                          <a:hlinkClick r:id="rId4"/>
                        </a:rPr>
                        <a:t> Office </a:t>
                      </a:r>
                      <a:r>
                        <a:rPr lang="fr-CA" sz="1800" dirty="0" smtClean="0"/>
                        <a:t>(USPTO)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 smtClean="0"/>
                        <a:t>Américaine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 smtClean="0"/>
                        <a:t>Gratuit</a:t>
                      </a:r>
                      <a:endParaRPr lang="fr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097">
                <a:tc>
                  <a:txBody>
                    <a:bodyPr/>
                    <a:lstStyle/>
                    <a:p>
                      <a:r>
                        <a:rPr lang="fr-CA" sz="1800" dirty="0" smtClean="0">
                          <a:hlinkClick r:id="rId5"/>
                        </a:rPr>
                        <a:t>Google Patents </a:t>
                      </a:r>
                      <a:r>
                        <a:rPr lang="fr-CA" sz="1800" dirty="0" err="1" smtClean="0">
                          <a:hlinkClick r:id="rId5"/>
                        </a:rPr>
                        <a:t>Search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 smtClean="0"/>
                        <a:t>Internationale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 smtClean="0"/>
                        <a:t>Gratuit</a:t>
                      </a:r>
                      <a:endParaRPr lang="fr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097">
                <a:tc>
                  <a:txBody>
                    <a:bodyPr/>
                    <a:lstStyle/>
                    <a:p>
                      <a:r>
                        <a:rPr lang="fr-CA" sz="1800" dirty="0" smtClean="0">
                          <a:hlinkClick r:id="rId6"/>
                        </a:rPr>
                        <a:t>Espacenet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 smtClean="0"/>
                        <a:t>Internationale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 smtClean="0"/>
                        <a:t>Gratuit</a:t>
                      </a:r>
                      <a:endParaRPr lang="fr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097">
                <a:tc>
                  <a:txBody>
                    <a:bodyPr/>
                    <a:lstStyle/>
                    <a:p>
                      <a:r>
                        <a:rPr lang="fr-CA" sz="1800" dirty="0" smtClean="0">
                          <a:hlinkClick r:id="rId7"/>
                        </a:rPr>
                        <a:t>The Lens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 smtClean="0"/>
                        <a:t>Internationale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 smtClean="0"/>
                        <a:t>Gratuit</a:t>
                      </a:r>
                      <a:endParaRPr lang="fr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097">
                <a:tc>
                  <a:txBody>
                    <a:bodyPr/>
                    <a:lstStyle/>
                    <a:p>
                      <a:r>
                        <a:rPr lang="fr-CA" sz="1800" dirty="0" smtClean="0">
                          <a:hlinkClick r:id="rId8"/>
                        </a:rPr>
                        <a:t>PATENTSCOPE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 smtClean="0"/>
                        <a:t>Internationale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 smtClean="0"/>
                        <a:t>Gratuit</a:t>
                      </a:r>
                      <a:endParaRPr lang="fr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097">
                <a:tc>
                  <a:txBody>
                    <a:bodyPr/>
                    <a:lstStyle/>
                    <a:p>
                      <a:r>
                        <a:rPr lang="fr-CA" sz="1800" dirty="0" smtClean="0">
                          <a:hlinkClick r:id="rId9"/>
                        </a:rPr>
                        <a:t>Derwent Innovations</a:t>
                      </a:r>
                      <a:r>
                        <a:rPr lang="fr-CA" sz="1800" baseline="0" dirty="0" smtClean="0">
                          <a:hlinkClick r:id="rId9"/>
                        </a:rPr>
                        <a:t> Index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 smtClean="0"/>
                        <a:t>Internationale</a:t>
                      </a:r>
                      <a:endParaRPr lang="fr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dirty="0" smtClean="0"/>
                        <a:t>Payant</a:t>
                      </a:r>
                      <a:endParaRPr lang="fr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78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A" sz="3600" dirty="0" smtClean="0"/>
              <a:t>Plan de la présentation</a:t>
            </a:r>
            <a:endParaRPr lang="fr-CA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7217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CA" sz="2800" dirty="0" smtClean="0"/>
              <a:t>Les brevets: mise en contexte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2800" dirty="0" smtClean="0"/>
              <a:t>Anatomie d’un brevet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2800" dirty="0" smtClean="0"/>
              <a:t>Outils de recherche</a:t>
            </a:r>
          </a:p>
          <a:p>
            <a:pPr marL="914400" lvl="1" indent="-514350">
              <a:buFont typeface="+mj-lt"/>
              <a:buAutoNum type="alphaLcParenR"/>
            </a:pPr>
            <a:r>
              <a:rPr lang="fr-CA" sz="2000" dirty="0" smtClean="0"/>
              <a:t>Base de données sur les brevets canadiens</a:t>
            </a:r>
          </a:p>
          <a:p>
            <a:pPr marL="914400" lvl="1" indent="-514350">
              <a:buFont typeface="+mj-lt"/>
              <a:buAutoNum type="alphaLcParenR"/>
            </a:pPr>
            <a:r>
              <a:rPr lang="fr-CA" sz="2000" dirty="0" smtClean="0"/>
              <a:t>The </a:t>
            </a:r>
            <a:r>
              <a:rPr lang="fr-CA" sz="2000" dirty="0"/>
              <a:t>L</a:t>
            </a:r>
            <a:r>
              <a:rPr lang="fr-CA" sz="2000" dirty="0" smtClean="0"/>
              <a:t>ens</a:t>
            </a:r>
          </a:p>
          <a:p>
            <a:pPr marL="914400" lvl="1" indent="-514350">
              <a:buFont typeface="+mj-lt"/>
              <a:buAutoNum type="alphaLcParenR"/>
            </a:pPr>
            <a:r>
              <a:rPr lang="fr-CA" sz="2000" dirty="0" smtClean="0"/>
              <a:t>Derwent Innovation Index</a:t>
            </a:r>
            <a:endParaRPr lang="fr-CA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fr-CA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Recherche de brevets pour une invention spécifique</a:t>
            </a:r>
            <a:endParaRPr lang="fr-CA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7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3600" dirty="0" smtClean="0"/>
              <a:t>Préparation de la recherche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528160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/>
              <a:t>Avant de débuter votre recherche…</a:t>
            </a:r>
          </a:p>
          <a:p>
            <a:pPr marL="514350" indent="-514350">
              <a:buFont typeface="+mj-lt"/>
              <a:buAutoNum type="arabicParenR"/>
            </a:pPr>
            <a:r>
              <a:rPr lang="fr-CA" dirty="0" smtClean="0"/>
              <a:t>Traduisez vos termes de recherche en anglais</a:t>
            </a:r>
            <a:br>
              <a:rPr lang="fr-CA" dirty="0" smtClean="0"/>
            </a:br>
            <a:r>
              <a:rPr lang="fr-CA" sz="2400" dirty="0" smtClean="0"/>
              <a:t>Dictionnaire bilingue: </a:t>
            </a:r>
            <a:r>
              <a:rPr lang="fr-CA" sz="2400" dirty="0" smtClean="0">
                <a:hlinkClick r:id="rId3"/>
              </a:rPr>
              <a:t>Le Grand Robert et Collins</a:t>
            </a:r>
            <a:r>
              <a:rPr lang="fr-CA" sz="2400" dirty="0" smtClean="0"/>
              <a:t/>
            </a:r>
            <a:br>
              <a:rPr lang="fr-CA" sz="2400" dirty="0" smtClean="0"/>
            </a:br>
            <a:r>
              <a:rPr lang="fr-CA" sz="2400" dirty="0" smtClean="0"/>
              <a:t>Dictionnaires techniques bilingues: </a:t>
            </a:r>
            <a:r>
              <a:rPr lang="fr-CA" sz="2400" dirty="0" smtClean="0">
                <a:hlinkClick r:id="rId4"/>
              </a:rPr>
              <a:t>Termium Plus</a:t>
            </a:r>
            <a:r>
              <a:rPr lang="fr-CA" sz="2400" dirty="0" smtClean="0"/>
              <a:t> et </a:t>
            </a:r>
            <a:br>
              <a:rPr lang="fr-CA" sz="2400" dirty="0" smtClean="0"/>
            </a:br>
            <a:r>
              <a:rPr lang="fr-CA" sz="2400" dirty="0" smtClean="0">
                <a:hlinkClick r:id="rId5"/>
              </a:rPr>
              <a:t>Grand dictionnaire terminologique</a:t>
            </a:r>
            <a:r>
              <a:rPr lang="fr-CA" sz="2400" dirty="0" smtClean="0"/>
              <a:t> </a:t>
            </a:r>
            <a:br>
              <a:rPr lang="fr-CA" sz="2400" dirty="0" smtClean="0"/>
            </a:br>
            <a:endParaRPr lang="fr-CA" sz="2400" dirty="0" smtClean="0"/>
          </a:p>
          <a:p>
            <a:pPr marL="514350" indent="-514350">
              <a:buFont typeface="+mj-lt"/>
              <a:buAutoNum type="arabicParenR"/>
            </a:pPr>
            <a:r>
              <a:rPr lang="fr-CA" dirty="0" smtClean="0"/>
              <a:t>Utilisez les opérateurs de recherche pour faire une recherche plus précise </a:t>
            </a:r>
            <a:r>
              <a:rPr lang="fr-CA" sz="2000" dirty="0" smtClean="0"/>
              <a:t>(page suivante)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192978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/>
              <a:t>Préparation de la recherche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 smtClean="0"/>
              <a:t>Opérateurs de recherche</a:t>
            </a:r>
          </a:p>
          <a:p>
            <a:pPr marL="0" indent="0">
              <a:buNone/>
            </a:pPr>
            <a:endParaRPr lang="fr-CA" sz="1100" dirty="0" smtClean="0"/>
          </a:p>
          <a:p>
            <a:pPr marL="0" indent="0">
              <a:buNone/>
            </a:pPr>
            <a:r>
              <a:rPr lang="fr-CA" sz="2000" b="1" dirty="0" smtClean="0"/>
              <a:t>ET/AND</a:t>
            </a:r>
            <a:r>
              <a:rPr lang="fr-CA" sz="2000" dirty="0" smtClean="0"/>
              <a:t> </a:t>
            </a:r>
            <a:r>
              <a:rPr lang="fr-CA" sz="2000" dirty="0" smtClean="0">
                <a:sym typeface="Symbol"/>
              </a:rPr>
              <a:t> pour rechercher plusieurs termes </a:t>
            </a:r>
            <a:r>
              <a:rPr lang="fr-CA" sz="1800" dirty="0" smtClean="0">
                <a:sym typeface="Symbol"/>
              </a:rPr>
              <a:t>(souvent l’opérateur par défaut)</a:t>
            </a:r>
          </a:p>
          <a:p>
            <a:pPr marL="0" indent="0">
              <a:buNone/>
            </a:pPr>
            <a:r>
              <a:rPr lang="fr-CA" sz="2000" dirty="0">
                <a:sym typeface="Symbol"/>
              </a:rPr>
              <a:t>	</a:t>
            </a:r>
            <a:r>
              <a:rPr lang="fr-CA" sz="18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motoneige AND échappement</a:t>
            </a:r>
          </a:p>
          <a:p>
            <a:pPr marL="0" indent="0">
              <a:buNone/>
            </a:pPr>
            <a:r>
              <a:rPr lang="fr-CA" sz="2000" b="1" dirty="0">
                <a:sym typeface="Symbol"/>
              </a:rPr>
              <a:t>OU/OR</a:t>
            </a:r>
            <a:r>
              <a:rPr lang="fr-CA" sz="2000" dirty="0">
                <a:sym typeface="Symbol"/>
              </a:rPr>
              <a:t> </a:t>
            </a:r>
            <a:r>
              <a:rPr lang="fr-CA" sz="2000" dirty="0" smtClean="0">
                <a:sym typeface="Symbol"/>
              </a:rPr>
              <a:t> pour rechercher des synonymes ou traductions simultanément </a:t>
            </a:r>
          </a:p>
          <a:p>
            <a:pPr marL="0" indent="0">
              <a:buNone/>
            </a:pPr>
            <a:r>
              <a:rPr lang="fr-CA" sz="2000" dirty="0">
                <a:sym typeface="Symbol"/>
              </a:rPr>
              <a:t>	</a:t>
            </a:r>
            <a:r>
              <a:rPr lang="fr-CA" sz="18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motoneige OR </a:t>
            </a:r>
            <a:r>
              <a:rPr lang="fr-CA" sz="1800" dirty="0" err="1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snowmobile</a:t>
            </a:r>
            <a:endParaRPr lang="fr-CA" sz="2000" dirty="0" smtClean="0">
              <a:sym typeface="Symbol"/>
            </a:endParaRPr>
          </a:p>
          <a:p>
            <a:pPr marL="0" indent="0">
              <a:buNone/>
            </a:pPr>
            <a:r>
              <a:rPr lang="fr-CA" sz="2000" b="1" dirty="0" smtClean="0"/>
              <a:t>" " </a:t>
            </a:r>
            <a:r>
              <a:rPr lang="fr-CA" sz="2000" dirty="0" smtClean="0">
                <a:sym typeface="Symbol"/>
              </a:rPr>
              <a:t> pour rechercher une expression exacte</a:t>
            </a:r>
          </a:p>
          <a:p>
            <a:pPr marL="0" indent="0">
              <a:buNone/>
            </a:pPr>
            <a:r>
              <a:rPr lang="fr-CA" sz="2000" dirty="0">
                <a:sym typeface="Symbol"/>
              </a:rPr>
              <a:t>	</a:t>
            </a:r>
            <a:r>
              <a:rPr lang="fr-CA" sz="1800" dirty="0">
                <a:solidFill>
                  <a:schemeClr val="accent2">
                    <a:lumMod val="75000"/>
                  </a:schemeClr>
                </a:solidFill>
                <a:sym typeface="Symbol"/>
              </a:rPr>
              <a:t>"</a:t>
            </a:r>
            <a:r>
              <a:rPr lang="fr-CA" sz="18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système d’échappement</a:t>
            </a:r>
            <a:r>
              <a:rPr lang="fr-CA" sz="1800" dirty="0">
                <a:solidFill>
                  <a:schemeClr val="accent2">
                    <a:lumMod val="75000"/>
                  </a:schemeClr>
                </a:solidFill>
                <a:sym typeface="Symbol"/>
              </a:rPr>
              <a:t>"</a:t>
            </a:r>
            <a:endParaRPr lang="fr-CA" sz="1800" dirty="0" smtClean="0">
              <a:solidFill>
                <a:schemeClr val="accent2">
                  <a:lumMod val="75000"/>
                </a:schemeClr>
              </a:solidFill>
              <a:sym typeface="Symbol"/>
            </a:endParaRPr>
          </a:p>
          <a:p>
            <a:pPr marL="0" indent="0">
              <a:buNone/>
            </a:pPr>
            <a:r>
              <a:rPr lang="fr-CA" sz="2000" b="1" dirty="0" smtClean="0">
                <a:sym typeface="Symbol"/>
              </a:rPr>
              <a:t>* </a:t>
            </a:r>
            <a:r>
              <a:rPr lang="fr-CA" sz="2000" dirty="0" smtClean="0">
                <a:sym typeface="Symbol"/>
              </a:rPr>
              <a:t>  pour trouver des mots débutants par la même suite de lettre</a:t>
            </a:r>
          </a:p>
          <a:p>
            <a:pPr marL="0" indent="0">
              <a:buNone/>
            </a:pPr>
            <a:r>
              <a:rPr lang="fr-CA" sz="2000" dirty="0" smtClean="0">
                <a:sym typeface="Symbol"/>
              </a:rPr>
              <a:t>	</a:t>
            </a:r>
            <a:r>
              <a:rPr lang="fr-CA" sz="18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motoneige*</a:t>
            </a:r>
          </a:p>
          <a:p>
            <a:pPr marL="0" indent="0">
              <a:buNone/>
            </a:pPr>
            <a:r>
              <a:rPr lang="fr-CA" sz="2000" b="1" dirty="0" smtClean="0"/>
              <a:t>(  )</a:t>
            </a:r>
            <a:r>
              <a:rPr lang="fr-CA" sz="2000" dirty="0" smtClean="0"/>
              <a:t> </a:t>
            </a:r>
            <a:r>
              <a:rPr lang="fr-CA" sz="2000" dirty="0" smtClean="0">
                <a:sym typeface="Symbol"/>
              </a:rPr>
              <a:t> pour contraindre l’ordre de la recherche</a:t>
            </a:r>
          </a:p>
          <a:p>
            <a:pPr marL="0" indent="0">
              <a:buNone/>
            </a:pPr>
            <a:r>
              <a:rPr lang="fr-CA" sz="2000" dirty="0">
                <a:sym typeface="Symbol"/>
              </a:rPr>
              <a:t>	</a:t>
            </a:r>
            <a:r>
              <a:rPr lang="fr-CA" sz="18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(motoneige OR </a:t>
            </a:r>
            <a:r>
              <a:rPr lang="fr-CA" sz="1800" dirty="0" err="1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snowmobile</a:t>
            </a:r>
            <a:r>
              <a:rPr lang="fr-CA" sz="18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) AND (échappement OR </a:t>
            </a:r>
            <a:r>
              <a:rPr lang="fr-CA" sz="1800" dirty="0" err="1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exhaust</a:t>
            </a:r>
            <a:r>
              <a:rPr lang="fr-CA" sz="18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)</a:t>
            </a:r>
            <a:endParaRPr lang="fr-CA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7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3600" dirty="0" smtClean="0"/>
              <a:t>Outils de recherche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 smtClean="0">
                <a:hlinkClick r:id="rId3"/>
              </a:rPr>
              <a:t>Base de données sur les brevets canadiens</a:t>
            </a:r>
            <a:endParaRPr lang="fr-CA" b="1" dirty="0" smtClean="0"/>
          </a:p>
          <a:p>
            <a:endParaRPr lang="fr-CA" sz="2000" dirty="0" smtClean="0"/>
          </a:p>
          <a:p>
            <a:r>
              <a:rPr lang="fr-CA" sz="2000" dirty="0" smtClean="0"/>
              <a:t>Recense plus de 2 350 000 brevets</a:t>
            </a:r>
          </a:p>
          <a:p>
            <a:r>
              <a:rPr lang="fr-CA" sz="2000" dirty="0"/>
              <a:t>Couverture:</a:t>
            </a:r>
          </a:p>
          <a:p>
            <a:pPr lvl="1"/>
            <a:r>
              <a:rPr lang="fr-CA" sz="1800" dirty="0"/>
              <a:t>Brevets canadiens</a:t>
            </a:r>
          </a:p>
          <a:p>
            <a:pPr lvl="1"/>
            <a:r>
              <a:rPr lang="fr-CA" sz="1800" dirty="0"/>
              <a:t>De 1869 à </a:t>
            </a:r>
            <a:r>
              <a:rPr lang="fr-CA" sz="1800" dirty="0" smtClean="0"/>
              <a:t>aujourd’hui</a:t>
            </a:r>
            <a:endParaRPr lang="fr-CA" sz="1800" dirty="0"/>
          </a:p>
          <a:p>
            <a:pPr lvl="1"/>
            <a:r>
              <a:rPr lang="fr-CA" sz="1800" dirty="0" smtClean="0"/>
              <a:t>Bilingue</a:t>
            </a:r>
          </a:p>
          <a:p>
            <a:r>
              <a:rPr lang="fr-CA" sz="2000" dirty="0" smtClean="0"/>
              <a:t>Recherche dans la description des brevets, l’abrégé ou dans les revendications, mais pas dans le mémoire descriptif. </a:t>
            </a:r>
          </a:p>
          <a:p>
            <a:pPr lvl="1"/>
            <a:r>
              <a:rPr lang="fr-CA" sz="1700" dirty="0" smtClean="0"/>
              <a:t>Avant 1978, pas de recherche dans l’abrégé ou les revendications, seulement dans les informations bibliographiques.</a:t>
            </a:r>
            <a:endParaRPr lang="fr-CA" sz="1700" dirty="0"/>
          </a:p>
          <a:p>
            <a:pPr marL="0" indent="0">
              <a:buNone/>
            </a:pPr>
            <a:endParaRPr lang="fr-CA" sz="1600" dirty="0"/>
          </a:p>
          <a:p>
            <a:pPr marL="0" indent="0">
              <a:buNone/>
            </a:pPr>
            <a:r>
              <a:rPr lang="fr-CA" sz="2000" dirty="0" smtClean="0"/>
              <a:t>Pour la description des champs de recherche, consulter </a:t>
            </a:r>
            <a:r>
              <a:rPr lang="fr-CA" sz="2000" dirty="0" smtClean="0">
                <a:hlinkClick r:id="rId4"/>
              </a:rPr>
              <a:t>cette page</a:t>
            </a:r>
            <a:r>
              <a:rPr lang="fr-CA" sz="2000" dirty="0" smtClean="0"/>
              <a:t>.</a:t>
            </a:r>
          </a:p>
          <a:p>
            <a:pPr marL="0" indent="0">
              <a:buNone/>
            </a:pPr>
            <a:r>
              <a:rPr lang="fr-CA" sz="2000" dirty="0" smtClean="0"/>
              <a:t>Pour la description des opérateurs de recherche, consulter </a:t>
            </a:r>
            <a:r>
              <a:rPr lang="fr-CA" sz="2000" dirty="0" smtClean="0">
                <a:hlinkClick r:id="rId5"/>
              </a:rPr>
              <a:t>cette page</a:t>
            </a:r>
            <a:r>
              <a:rPr lang="fr-CA" sz="2000" dirty="0" smtClean="0"/>
              <a:t>.</a:t>
            </a:r>
            <a:endParaRPr lang="fr-CA" sz="1800" dirty="0" smtClean="0"/>
          </a:p>
        </p:txBody>
      </p:sp>
    </p:spTree>
    <p:extLst>
      <p:ext uri="{BB962C8B-B14F-4D97-AF65-F5344CB8AC3E}">
        <p14:creationId xmlns:p14="http://schemas.microsoft.com/office/powerpoint/2010/main" val="332207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3600" dirty="0" smtClean="0"/>
              <a:t>Outils de recherche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 smtClean="0">
                <a:hlinkClick r:id="rId3"/>
              </a:rPr>
              <a:t>Base de données sur les brevets canadiens</a:t>
            </a:r>
            <a:endParaRPr lang="fr-CA" dirty="0" smtClean="0"/>
          </a:p>
          <a:p>
            <a:pPr marL="0" indent="0">
              <a:buNone/>
            </a:pPr>
            <a:endParaRPr lang="fr-CA" sz="2000" dirty="0" smtClean="0"/>
          </a:p>
          <a:p>
            <a:pPr marL="0" indent="0">
              <a:buNone/>
            </a:pPr>
            <a:r>
              <a:rPr lang="fr-CA" sz="2400" dirty="0" smtClean="0"/>
              <a:t>Opérateurs spécifiques</a:t>
            </a:r>
          </a:p>
          <a:p>
            <a:r>
              <a:rPr lang="fr-CA" sz="2000" dirty="0" smtClean="0"/>
              <a:t>Recherche d’expression par défaut</a:t>
            </a:r>
          </a:p>
          <a:p>
            <a:r>
              <a:rPr lang="fr-CA" sz="2000" dirty="0" smtClean="0"/>
              <a:t>Opérateurs booléens entre crochets: &lt;ET&gt;, &lt;OU&gt;</a:t>
            </a:r>
          </a:p>
          <a:p>
            <a:r>
              <a:rPr lang="fr-CA" sz="2000" dirty="0" smtClean="0"/>
              <a:t>Opérateur d’exclusion: &lt;ET&gt;&lt;SAUF&gt;</a:t>
            </a:r>
          </a:p>
          <a:p>
            <a:r>
              <a:rPr lang="fr-CA" sz="2000" dirty="0" smtClean="0"/>
              <a:t>Opérateurs de proximité: &lt;PROCHE/n&gt;, &lt;PARAGRAPHE&gt; (100 mots), &lt;LOCUTION&gt; (15 mots)</a:t>
            </a:r>
          </a:p>
          <a:p>
            <a:r>
              <a:rPr lang="fr-CA" sz="2000" dirty="0" smtClean="0"/>
              <a:t>Expression exacte:  </a:t>
            </a:r>
            <a:r>
              <a:rPr lang="fr-CA" sz="2000" b="1" dirty="0" smtClean="0"/>
              <a:t>" </a:t>
            </a:r>
            <a:r>
              <a:rPr lang="fr-CA" sz="2000" b="1" dirty="0"/>
              <a:t>"</a:t>
            </a:r>
            <a:endParaRPr lang="fr-CA" sz="2000" dirty="0" smtClean="0"/>
          </a:p>
          <a:p>
            <a:r>
              <a:rPr lang="fr-CA" sz="2000" dirty="0" smtClean="0"/>
              <a:t>Troncature:  * (remplace zéro, un ou plusieurs caractères; se place au début, au milieu ou à la fin d’un mot)</a:t>
            </a:r>
          </a:p>
          <a:p>
            <a:r>
              <a:rPr lang="fr-CA" sz="2000" dirty="0" smtClean="0"/>
              <a:t>Masque: $ (remplace un caractère; se place au début, au milieu ou à la fin d’un mot)</a:t>
            </a:r>
          </a:p>
        </p:txBody>
      </p:sp>
    </p:spTree>
    <p:extLst>
      <p:ext uri="{BB962C8B-B14F-4D97-AF65-F5344CB8AC3E}">
        <p14:creationId xmlns:p14="http://schemas.microsoft.com/office/powerpoint/2010/main" val="205461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3600" dirty="0" smtClean="0"/>
              <a:t>Outils de recherche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/>
          <a:lstStyle/>
          <a:p>
            <a:pPr marL="0" indent="0">
              <a:buNone/>
            </a:pPr>
            <a:r>
              <a:rPr lang="fr-CA" sz="2400" b="1" dirty="0" smtClean="0"/>
              <a:t>Astuce de recherche!</a:t>
            </a:r>
          </a:p>
          <a:p>
            <a:pPr marL="0" indent="0">
              <a:buNone/>
            </a:pPr>
            <a:endParaRPr lang="fr-CA" sz="2400" dirty="0"/>
          </a:p>
          <a:p>
            <a:pPr marL="0" indent="0">
              <a:buNone/>
            </a:pPr>
            <a:r>
              <a:rPr lang="fr-CA" sz="2400" dirty="0" smtClean="0"/>
              <a:t>Portez attention aux numéros de Classification internationale des brevets attribués à un brevet pertinent.</a:t>
            </a:r>
          </a:p>
          <a:p>
            <a:pPr marL="0" indent="0">
              <a:buNone/>
            </a:pPr>
            <a:r>
              <a:rPr lang="fr-CA" sz="2400" dirty="0" smtClean="0"/>
              <a:t>Cette information peut être utilisée pour relancer la recherche.</a:t>
            </a:r>
          </a:p>
          <a:p>
            <a:pPr marL="0" indent="0">
              <a:buNone/>
            </a:pPr>
            <a:endParaRPr lang="fr-CA" sz="2400" dirty="0"/>
          </a:p>
          <a:p>
            <a:pPr marL="0" indent="0">
              <a:buNone/>
            </a:pPr>
            <a:r>
              <a:rPr lang="fr-CA" sz="2400" dirty="0" smtClean="0"/>
              <a:t>Pour consulter la Classification internationale des brevets:</a:t>
            </a:r>
          </a:p>
          <a:p>
            <a:pPr marL="0" indent="0">
              <a:buNone/>
            </a:pPr>
            <a:r>
              <a:rPr lang="fr-CA" sz="2400" dirty="0">
                <a:hlinkClick r:id="rId3"/>
              </a:rPr>
              <a:t>http://www.wipo.int/classifications/ipc/fr</a:t>
            </a:r>
            <a:r>
              <a:rPr lang="fr-CA" sz="2400" dirty="0" smtClean="0">
                <a:hlinkClick r:id="rId3"/>
              </a:rPr>
              <a:t>/</a:t>
            </a:r>
            <a:r>
              <a:rPr lang="fr-CA" sz="2400" dirty="0" smtClean="0"/>
              <a:t> 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329005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3600" dirty="0" smtClean="0"/>
              <a:t>Outils de recherche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/>
          <a:lstStyle/>
          <a:p>
            <a:pPr marL="0" indent="0">
              <a:buNone/>
            </a:pPr>
            <a:r>
              <a:rPr lang="fr-CA" sz="2800" b="1" dirty="0" smtClean="0">
                <a:hlinkClick r:id="rId3"/>
              </a:rPr>
              <a:t>Base de données sur les brevets canadiens</a:t>
            </a:r>
            <a:endParaRPr lang="fr-CA" sz="2800" b="1" dirty="0" smtClean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	Forces: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200" dirty="0" smtClean="0"/>
              <a:t>Interface de recherche performant et précis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200" dirty="0" smtClean="0"/>
              <a:t>Gratuit et accessible en tout temps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200" dirty="0" smtClean="0"/>
              <a:t>Plein texte des brevets canadiens (pas disponibles dans les autres bases de données)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200" dirty="0" smtClean="0"/>
              <a:t>Accès aux états administratifs et correspondances concernant un brevet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200" dirty="0" smtClean="0"/>
              <a:t>Utile pour contrevérifier l’information concernant des brevets canadiens trouvées dans des bases de données internationales</a:t>
            </a:r>
          </a:p>
        </p:txBody>
      </p:sp>
      <p:pic>
        <p:nvPicPr>
          <p:cNvPr id="1026" name="Picture 2" descr="U:\Formations documentaires\Ateliers\Formations libres\Recherche de brevets\thumb-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37048"/>
            <a:ext cx="1118356" cy="92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6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3600" dirty="0" smtClean="0"/>
              <a:t>Outils de recherche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/>
          <a:lstStyle/>
          <a:p>
            <a:pPr marL="0" indent="0">
              <a:buNone/>
            </a:pPr>
            <a:r>
              <a:rPr lang="fr-CA" sz="2800" b="1" dirty="0" smtClean="0">
                <a:hlinkClick r:id="rId3"/>
              </a:rPr>
              <a:t>Base de données sur les brevets canadiens</a:t>
            </a:r>
            <a:endParaRPr lang="fr-CA" sz="2800" b="1" dirty="0" smtClean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	Faiblesses: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200" dirty="0" smtClean="0"/>
              <a:t>Interface de recherche complexe et peu intuitive (opérateurs de recherche spécifiques)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200" dirty="0" smtClean="0"/>
              <a:t>Couverture restreinte (brevets canadiens uniquement)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200" dirty="0" smtClean="0"/>
              <a:t>Impossibilité de télécharger le texte intégral en un seul fichier PDF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200" dirty="0" smtClean="0"/>
              <a:t>Pas de service d’alerte</a:t>
            </a:r>
          </a:p>
          <a:p>
            <a:pPr>
              <a:buFont typeface="Wingdings" panose="05000000000000000000" pitchFamily="2" charset="2"/>
              <a:buChar char="ü"/>
            </a:pPr>
            <a:endParaRPr lang="fr-CA" dirty="0" smtClean="0"/>
          </a:p>
        </p:txBody>
      </p:sp>
      <p:pic>
        <p:nvPicPr>
          <p:cNvPr id="2050" name="Picture 2" descr="U:\Formations documentaires\Ateliers\Formations libres\Recherche de brevets\thumb-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4910"/>
            <a:ext cx="1224136" cy="101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66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3600" dirty="0" smtClean="0"/>
              <a:t>Outils de recherche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 smtClean="0">
                <a:hlinkClick r:id="rId3"/>
              </a:rPr>
              <a:t>The Lens</a:t>
            </a:r>
            <a:endParaRPr lang="fr-CA" b="1" dirty="0" smtClean="0"/>
          </a:p>
          <a:p>
            <a:pPr marL="0" indent="0">
              <a:buNone/>
            </a:pPr>
            <a:endParaRPr lang="fr-CA" sz="1600" dirty="0" smtClean="0"/>
          </a:p>
          <a:p>
            <a:r>
              <a:rPr lang="fr-CA" sz="2000" dirty="0"/>
              <a:t>Outil visant à cartographier l’innovation mondiale</a:t>
            </a:r>
          </a:p>
          <a:p>
            <a:r>
              <a:rPr lang="fr-CA" sz="2000" dirty="0" smtClean="0"/>
              <a:t>Couverture</a:t>
            </a:r>
            <a:r>
              <a:rPr lang="fr-CA" sz="2000" dirty="0"/>
              <a:t>:</a:t>
            </a:r>
          </a:p>
          <a:p>
            <a:pPr lvl="1"/>
            <a:r>
              <a:rPr lang="fr-CA" sz="1800" dirty="0"/>
              <a:t>Base de données </a:t>
            </a:r>
            <a:r>
              <a:rPr lang="fr-CA" sz="1800" dirty="0" err="1"/>
              <a:t>DocDB</a:t>
            </a:r>
            <a:r>
              <a:rPr lang="fr-CA" sz="1800" dirty="0"/>
              <a:t> de l’Office Européen des brevets (EPO): plus de 81 millions de brevets provenant de plus de 100 juridictions</a:t>
            </a:r>
          </a:p>
          <a:p>
            <a:pPr lvl="1"/>
            <a:r>
              <a:rPr lang="fr-CA" sz="1800" dirty="0"/>
              <a:t>Brevets américains, européens et australiens</a:t>
            </a:r>
          </a:p>
          <a:p>
            <a:pPr lvl="1"/>
            <a:r>
              <a:rPr lang="fr-CA" sz="1800" dirty="0"/>
              <a:t>Demandes de brevet auprès de l’Organisation mondiale de la propriété intellectuelle</a:t>
            </a:r>
          </a:p>
          <a:p>
            <a:r>
              <a:rPr lang="fr-CA" sz="2000" dirty="0"/>
              <a:t>Recherche multilingue, mais résultats essentiellement en </a:t>
            </a:r>
            <a:r>
              <a:rPr lang="fr-CA" sz="2000" dirty="0" smtClean="0"/>
              <a:t>anglais</a:t>
            </a:r>
          </a:p>
          <a:p>
            <a:r>
              <a:rPr lang="fr-CA" sz="2000" dirty="0"/>
              <a:t>Possibilité de rechercher dans le texte intégral ou les informations bibliographiques seulement</a:t>
            </a:r>
          </a:p>
          <a:p>
            <a:r>
              <a:rPr lang="fr-CA" sz="2000" dirty="0"/>
              <a:t>Représentations graphiques des </a:t>
            </a:r>
            <a:r>
              <a:rPr lang="fr-CA" sz="2000" dirty="0" smtClean="0"/>
              <a:t>résultats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9200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3600" dirty="0" smtClean="0"/>
              <a:t>Outils de recherche</a:t>
            </a:r>
            <a:endParaRPr lang="fr-CA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5445224"/>
          </a:xfrm>
        </p:spPr>
        <p:txBody>
          <a:bodyPr/>
          <a:lstStyle/>
          <a:p>
            <a:pPr marL="0" indent="0">
              <a:buNone/>
            </a:pPr>
            <a:r>
              <a:rPr lang="fr-CA" b="1" dirty="0" smtClean="0">
                <a:hlinkClick r:id="rId3"/>
              </a:rPr>
              <a:t>The Lens</a:t>
            </a:r>
            <a:endParaRPr lang="fr-CA" b="1" dirty="0" smtClean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	Forces: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000" dirty="0"/>
              <a:t>Gratuit et accessible en tout temps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000" dirty="0"/>
              <a:t>Couverture internationale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000" dirty="0"/>
              <a:t>Possibilité de rechercher dans le plein texte </a:t>
            </a:r>
            <a:r>
              <a:rPr lang="fr-CA" sz="2000" dirty="0" smtClean="0"/>
              <a:t>de certains </a:t>
            </a:r>
            <a:r>
              <a:rPr lang="fr-CA" sz="2000" dirty="0"/>
              <a:t>brevets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000" dirty="0" smtClean="0"/>
              <a:t>Possibilité d’afficher les résultats </a:t>
            </a:r>
            <a:r>
              <a:rPr lang="fr-CA" sz="2000" dirty="0"/>
              <a:t>par </a:t>
            </a:r>
            <a:r>
              <a:rPr lang="fr-CA" sz="2000" dirty="0" smtClean="0"/>
              <a:t>famille </a:t>
            </a:r>
            <a:r>
              <a:rPr lang="fr-CA" sz="2000" dirty="0"/>
              <a:t>de </a:t>
            </a:r>
            <a:r>
              <a:rPr lang="fr-CA" sz="2000" dirty="0" smtClean="0"/>
              <a:t>brevets, ou bien tous les brevets séparément</a:t>
            </a:r>
            <a:endParaRPr lang="fr-CA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fr-CA" sz="2000" dirty="0"/>
              <a:t>Possibilité de voir en un coup d’œil quels sont les numéros de Classification internationale des brevets les plus souvent attribués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000" dirty="0"/>
              <a:t>Représentations graphiques des résultats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000" dirty="0"/>
              <a:t>Nombreuses options de gestion des résultats </a:t>
            </a:r>
            <a:r>
              <a:rPr lang="fr-CA" sz="2000" dirty="0" smtClean="0"/>
              <a:t>(alertes, exportation</a:t>
            </a:r>
            <a:r>
              <a:rPr lang="fr-CA" sz="2000" dirty="0"/>
              <a:t>, </a:t>
            </a:r>
            <a:r>
              <a:rPr lang="fr-CA" sz="2000" dirty="0" smtClean="0"/>
              <a:t>dossiers</a:t>
            </a:r>
            <a:r>
              <a:rPr lang="fr-CA" sz="2000" dirty="0"/>
              <a:t>, </a:t>
            </a:r>
            <a:r>
              <a:rPr lang="fr-CA" sz="2000" dirty="0" smtClean="0"/>
              <a:t>sauvegarde de requêtes, etc.)</a:t>
            </a:r>
            <a:endParaRPr lang="fr-CA" sz="2000" dirty="0"/>
          </a:p>
        </p:txBody>
      </p:sp>
      <p:pic>
        <p:nvPicPr>
          <p:cNvPr id="5" name="Picture 2" descr="U:\Formations documentaires\Ateliers\Formations libres\Recherche de brevets\thumb-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60" y="1937048"/>
            <a:ext cx="1016024" cy="84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82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3600" dirty="0" smtClean="0"/>
              <a:t>Outils de recherche</a:t>
            </a:r>
            <a:endParaRPr lang="fr-CA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5445224"/>
          </a:xfrm>
        </p:spPr>
        <p:txBody>
          <a:bodyPr/>
          <a:lstStyle/>
          <a:p>
            <a:pPr marL="0" indent="0">
              <a:buNone/>
            </a:pPr>
            <a:r>
              <a:rPr lang="fr-CA" b="1" dirty="0" smtClean="0">
                <a:hlinkClick r:id="rId3"/>
              </a:rPr>
              <a:t>The Lens</a:t>
            </a:r>
            <a:endParaRPr lang="fr-CA" b="1" dirty="0" smtClean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	Faiblesses: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200" dirty="0" smtClean="0"/>
              <a:t>Pas de </a:t>
            </a:r>
            <a:r>
              <a:rPr lang="fr-CA" sz="2200" dirty="0"/>
              <a:t>recherche </a:t>
            </a:r>
            <a:r>
              <a:rPr lang="fr-CA" sz="2200" dirty="0" smtClean="0"/>
              <a:t>multilingue; il faut faire une requête par langue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200" dirty="0"/>
              <a:t>Texte intégral des brevets canadiens </a:t>
            </a:r>
            <a:r>
              <a:rPr lang="fr-CA" sz="2200" dirty="0" smtClean="0"/>
              <a:t>(et plusieurs autres </a:t>
            </a:r>
            <a:r>
              <a:rPr lang="fr-CA" sz="2200" dirty="0" err="1" smtClean="0"/>
              <a:t>jurisdictions</a:t>
            </a:r>
            <a:r>
              <a:rPr lang="fr-CA" sz="2200" dirty="0" smtClean="0"/>
              <a:t>) non </a:t>
            </a:r>
            <a:r>
              <a:rPr lang="fr-CA" sz="2200" dirty="0"/>
              <a:t>disponible</a:t>
            </a:r>
          </a:p>
        </p:txBody>
      </p:sp>
      <p:pic>
        <p:nvPicPr>
          <p:cNvPr id="6" name="Picture 2" descr="U:\Formations documentaires\Ateliers\Formations libres\Recherche de brevets\thumb-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14718"/>
            <a:ext cx="1080120" cy="89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73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A" sz="3600" dirty="0" smtClean="0"/>
              <a:t>Les brevets: mise en contexte</a:t>
            </a:r>
            <a:endParaRPr lang="fr-CA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 smtClean="0"/>
              <a:t>Brevet – définition :</a:t>
            </a:r>
          </a:p>
          <a:p>
            <a:pPr marL="0" indent="0">
              <a:buNone/>
            </a:pPr>
            <a:endParaRPr lang="fr-CA" sz="2400" dirty="0" smtClean="0"/>
          </a:p>
          <a:p>
            <a:pPr marL="0" indent="0">
              <a:buNone/>
            </a:pPr>
            <a:r>
              <a:rPr lang="fr-CA" sz="2400" dirty="0" smtClean="0"/>
              <a:t>« Titre délivré par l'État et donnant à l'inventeur d'un produit ou d'un procédé susceptible d'applications industrielles, ou à son cessionnaire, le droit exclusif d'exploitation d'une invention durant un certain temps selon les conditions fixées par la loi. » </a:t>
            </a:r>
          </a:p>
          <a:p>
            <a:pPr marL="0" indent="0" algn="r">
              <a:buNone/>
            </a:pPr>
            <a:endParaRPr lang="fr-CA" sz="2400" dirty="0" smtClean="0"/>
          </a:p>
          <a:p>
            <a:pPr marL="0" indent="0" algn="r">
              <a:buNone/>
            </a:pPr>
            <a:r>
              <a:rPr lang="fr-CA" sz="2000" dirty="0" smtClean="0"/>
              <a:t>(Office québécois de la langue française)</a:t>
            </a:r>
          </a:p>
          <a:p>
            <a:pPr marL="0" indent="0" algn="r">
              <a:buNone/>
            </a:pPr>
            <a:endParaRPr lang="fr-CA" sz="2000" dirty="0"/>
          </a:p>
          <a:p>
            <a:pPr marL="0" indent="0">
              <a:buNone/>
            </a:pPr>
            <a:r>
              <a:rPr lang="fr-CA" sz="2200" dirty="0" smtClean="0"/>
              <a:t>Le brevet est un </a:t>
            </a:r>
            <a:r>
              <a:rPr lang="fr-CA" sz="2200" u="sng" dirty="0" smtClean="0"/>
              <a:t>document légal</a:t>
            </a:r>
            <a:r>
              <a:rPr lang="fr-CA" sz="2200" dirty="0" smtClean="0"/>
              <a:t> délivré pour une </a:t>
            </a:r>
            <a:r>
              <a:rPr lang="fr-CA" sz="2200" u="sng" dirty="0" smtClean="0"/>
              <a:t>certaine durée</a:t>
            </a:r>
            <a:r>
              <a:rPr lang="fr-CA" sz="2200" dirty="0" smtClean="0"/>
              <a:t> sur un </a:t>
            </a:r>
            <a:r>
              <a:rPr lang="fr-CA" sz="2200" u="sng" dirty="0" smtClean="0"/>
              <a:t>territoire défini</a:t>
            </a:r>
            <a:r>
              <a:rPr lang="fr-CA" sz="2200" dirty="0" smtClean="0"/>
              <a:t>, et qui protège une invention devant servir à </a:t>
            </a:r>
            <a:r>
              <a:rPr lang="fr-CA" sz="2200" u="sng" dirty="0" smtClean="0"/>
              <a:t>produire quelque chose</a:t>
            </a:r>
            <a:r>
              <a:rPr lang="fr-CA" sz="2200" dirty="0" smtClean="0"/>
              <a:t>.</a:t>
            </a:r>
            <a:endParaRPr lang="fr-CA" sz="2200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4788024" y="3861048"/>
            <a:ext cx="32403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755576" y="2708920"/>
            <a:ext cx="273630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611560" y="3835916"/>
            <a:ext cx="2880320" cy="417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267744" y="3078197"/>
            <a:ext cx="460851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5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3600" dirty="0" smtClean="0"/>
              <a:t>Outils de recherche</a:t>
            </a:r>
            <a:endParaRPr lang="fr-CA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/>
          <a:lstStyle/>
          <a:p>
            <a:pPr marL="0" indent="0">
              <a:buNone/>
            </a:pPr>
            <a:r>
              <a:rPr lang="fr-CA" b="1" dirty="0" smtClean="0">
                <a:hlinkClick r:id="rId3"/>
              </a:rPr>
              <a:t>Google Patent </a:t>
            </a:r>
            <a:r>
              <a:rPr lang="fr-CA" b="1" dirty="0" err="1" smtClean="0">
                <a:hlinkClick r:id="rId3"/>
              </a:rPr>
              <a:t>Search</a:t>
            </a:r>
            <a:r>
              <a:rPr lang="fr-CA" b="1" dirty="0" smtClean="0">
                <a:hlinkClick r:id="rId3"/>
              </a:rPr>
              <a:t> </a:t>
            </a:r>
            <a:endParaRPr lang="fr-CA" b="1" dirty="0" smtClean="0"/>
          </a:p>
          <a:p>
            <a:pPr marL="0" indent="0">
              <a:buNone/>
            </a:pPr>
            <a:endParaRPr lang="fr-CA" dirty="0" smtClean="0"/>
          </a:p>
          <a:p>
            <a:r>
              <a:rPr lang="fr-CA" sz="2400" dirty="0" smtClean="0"/>
              <a:t>Couverture:</a:t>
            </a:r>
          </a:p>
          <a:p>
            <a:pPr lvl="1"/>
            <a:r>
              <a:rPr lang="fr-CA" sz="2100" dirty="0" smtClean="0"/>
              <a:t>Internationale : brevets américains, européens, canadiens, chinois</a:t>
            </a:r>
          </a:p>
          <a:p>
            <a:pPr lvl="1"/>
            <a:r>
              <a:rPr lang="fr-CA" sz="2100" dirty="0" smtClean="0"/>
              <a:t>Demandes de brevet auprès de l’Organisation mondiale de la propriété intellectuelle</a:t>
            </a:r>
          </a:p>
          <a:p>
            <a:r>
              <a:rPr lang="fr-CA" sz="2400" dirty="0" smtClean="0"/>
              <a:t>Recherche multilingue</a:t>
            </a:r>
          </a:p>
          <a:p>
            <a:r>
              <a:rPr lang="fr-CA" sz="2400" dirty="0" smtClean="0"/>
              <a:t>Recherche dans la description et le texte intégral des brevets</a:t>
            </a:r>
          </a:p>
        </p:txBody>
      </p:sp>
    </p:spTree>
    <p:extLst>
      <p:ext uri="{BB962C8B-B14F-4D97-AF65-F5344CB8AC3E}">
        <p14:creationId xmlns:p14="http://schemas.microsoft.com/office/powerpoint/2010/main" val="39036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3600" dirty="0" smtClean="0"/>
              <a:t>Outils de recherche</a:t>
            </a:r>
            <a:endParaRPr lang="fr-CA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5445224"/>
          </a:xfrm>
        </p:spPr>
        <p:txBody>
          <a:bodyPr/>
          <a:lstStyle/>
          <a:p>
            <a:pPr marL="0" indent="0">
              <a:buNone/>
            </a:pPr>
            <a:r>
              <a:rPr lang="fr-CA" b="1" dirty="0" smtClean="0">
                <a:hlinkClick r:id="rId3"/>
              </a:rPr>
              <a:t>Google Patent </a:t>
            </a:r>
            <a:r>
              <a:rPr lang="fr-CA" b="1" dirty="0" err="1" smtClean="0">
                <a:hlinkClick r:id="rId3"/>
              </a:rPr>
              <a:t>Search</a:t>
            </a:r>
            <a:r>
              <a:rPr lang="fr-CA" b="1" dirty="0" smtClean="0">
                <a:hlinkClick r:id="rId3"/>
              </a:rPr>
              <a:t> </a:t>
            </a:r>
            <a:endParaRPr lang="fr-CA" b="1" dirty="0" smtClean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	Forces: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200" dirty="0" smtClean="0"/>
              <a:t>Interface de recherche simple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200" dirty="0" smtClean="0"/>
              <a:t>Gratuit et accessible en tout temps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200" dirty="0" smtClean="0"/>
              <a:t>Large couverture (internationale)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200" dirty="0"/>
              <a:t>Recherche dans le texte intégral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200" dirty="0" smtClean="0"/>
              <a:t>Clarté de la présentation des résultats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200" dirty="0" smtClean="0"/>
              <a:t>Texte intégral en PDF facilement téléchargeable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200" dirty="0" smtClean="0"/>
              <a:t>Facilité de navigation entre les statuts d’un même brevet, entre les brevets d’une même famille ou les brevets cités.</a:t>
            </a:r>
          </a:p>
        </p:txBody>
      </p:sp>
      <p:pic>
        <p:nvPicPr>
          <p:cNvPr id="5" name="Picture 2" descr="U:\Formations documentaires\Ateliers\Formations libres\Recherche de brevets\thumb-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37048"/>
            <a:ext cx="1118356" cy="92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82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3600" dirty="0" smtClean="0"/>
              <a:t>Outils de recherche</a:t>
            </a:r>
            <a:endParaRPr lang="fr-CA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5445224"/>
          </a:xfrm>
        </p:spPr>
        <p:txBody>
          <a:bodyPr/>
          <a:lstStyle/>
          <a:p>
            <a:pPr marL="0" indent="0">
              <a:buNone/>
            </a:pPr>
            <a:r>
              <a:rPr lang="fr-CA" b="1" dirty="0" smtClean="0">
                <a:hlinkClick r:id="rId3"/>
              </a:rPr>
              <a:t>Google Patent </a:t>
            </a:r>
            <a:r>
              <a:rPr lang="fr-CA" b="1" dirty="0" err="1" smtClean="0">
                <a:hlinkClick r:id="rId3"/>
              </a:rPr>
              <a:t>Search</a:t>
            </a:r>
            <a:r>
              <a:rPr lang="fr-CA" b="1" dirty="0" smtClean="0">
                <a:hlinkClick r:id="rId3"/>
              </a:rPr>
              <a:t> </a:t>
            </a:r>
            <a:endParaRPr lang="fr-CA" b="1" dirty="0" smtClean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	Faiblesses: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200" dirty="0" smtClean="0"/>
              <a:t>Large couverture = trop de résultats?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200" dirty="0" smtClean="0"/>
              <a:t>Nombre de résultats instable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200" dirty="0" smtClean="0"/>
              <a:t>Pas de service d’alerte</a:t>
            </a:r>
          </a:p>
        </p:txBody>
      </p:sp>
      <p:pic>
        <p:nvPicPr>
          <p:cNvPr id="6" name="Picture 2" descr="U:\Formations documentaires\Ateliers\Formations libres\Recherche de brevets\thumb-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4910"/>
            <a:ext cx="1224136" cy="101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69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5517232"/>
            <a:ext cx="8075240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3600" dirty="0" smtClean="0"/>
              <a:t>Outils de recherche</a:t>
            </a:r>
            <a:endParaRPr lang="fr-CA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 smtClean="0">
                <a:hlinkClick r:id="rId3"/>
              </a:rPr>
              <a:t>Derwent Innovations Index</a:t>
            </a:r>
            <a:endParaRPr lang="fr-CA" b="1" dirty="0" smtClean="0"/>
          </a:p>
          <a:p>
            <a:pPr marL="0" indent="0">
              <a:buNone/>
            </a:pPr>
            <a:endParaRPr lang="fr-CA" sz="1800" dirty="0" smtClean="0"/>
          </a:p>
          <a:p>
            <a:r>
              <a:rPr lang="fr-CA" sz="2000" dirty="0" smtClean="0"/>
              <a:t>Recense plus de 14 300 000 brevets</a:t>
            </a:r>
          </a:p>
          <a:p>
            <a:r>
              <a:rPr lang="fr-CA" sz="2000" dirty="0" smtClean="0"/>
              <a:t>Couverture:</a:t>
            </a:r>
          </a:p>
          <a:p>
            <a:pPr lvl="1"/>
            <a:r>
              <a:rPr lang="fr-CA" sz="1800" dirty="0" smtClean="0"/>
              <a:t>Internationale : information provenant de plus de 40 organisations émettrices de brevets </a:t>
            </a:r>
          </a:p>
          <a:p>
            <a:r>
              <a:rPr lang="fr-CA" sz="2000" dirty="0" smtClean="0"/>
              <a:t>Recherche en anglais</a:t>
            </a:r>
          </a:p>
          <a:p>
            <a:r>
              <a:rPr lang="fr-CA" sz="2000" dirty="0" smtClean="0"/>
              <a:t>Recherche dans la description des brevets uniquement</a:t>
            </a:r>
          </a:p>
          <a:p>
            <a:r>
              <a:rPr lang="fr-CA" sz="2000" dirty="0" smtClean="0"/>
              <a:t>Texte intégral à partir de 1963</a:t>
            </a:r>
          </a:p>
          <a:p>
            <a:r>
              <a:rPr lang="fr-CA" sz="2000" dirty="0" smtClean="0"/>
              <a:t>Titres et résumés clarifiés qui facilitent la recherche</a:t>
            </a:r>
          </a:p>
          <a:p>
            <a:pPr marL="0" indent="0">
              <a:buNone/>
            </a:pPr>
            <a:endParaRPr lang="fr-CA" sz="2000" dirty="0"/>
          </a:p>
          <a:p>
            <a:pPr marL="0" indent="0">
              <a:buNone/>
            </a:pPr>
            <a:r>
              <a:rPr lang="fr-CA" sz="2000" b="1" dirty="0" smtClean="0"/>
              <a:t>Attention! </a:t>
            </a:r>
            <a:r>
              <a:rPr lang="fr-CA" sz="2000" dirty="0" smtClean="0"/>
              <a:t>Il faut avoir configuré l’</a:t>
            </a:r>
            <a:r>
              <a:rPr lang="fr-CA" sz="2000" dirty="0" smtClean="0">
                <a:hlinkClick r:id="rId4"/>
              </a:rPr>
              <a:t>Accès hors campus </a:t>
            </a:r>
            <a:r>
              <a:rPr lang="fr-CA" sz="2000" dirty="0" smtClean="0"/>
              <a:t>sur votre ordinateur personnel pour accéder à cette ressource de l’extérieur de l’ÉTS. </a:t>
            </a:r>
          </a:p>
        </p:txBody>
      </p:sp>
    </p:spTree>
    <p:extLst>
      <p:ext uri="{BB962C8B-B14F-4D97-AF65-F5344CB8AC3E}">
        <p14:creationId xmlns:p14="http://schemas.microsoft.com/office/powerpoint/2010/main" val="8129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3600" dirty="0" smtClean="0"/>
              <a:t>Outils de recherche</a:t>
            </a:r>
            <a:endParaRPr lang="fr-CA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 smtClean="0">
                <a:hlinkClick r:id="rId3"/>
              </a:rPr>
              <a:t>Derwent Innovations Index</a:t>
            </a:r>
            <a:endParaRPr lang="fr-CA" b="1" dirty="0" smtClean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dirty="0"/>
              <a:t>	</a:t>
            </a:r>
            <a:r>
              <a:rPr lang="fr-CA" dirty="0" smtClean="0"/>
              <a:t>Forces: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200" dirty="0" smtClean="0"/>
              <a:t>Interface de recherche précis et performant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200" dirty="0" smtClean="0"/>
              <a:t>Large couverture (internationale)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200" dirty="0" smtClean="0"/>
              <a:t>Recherche unilingue en anglais, donc pas d’ambiguïté inhérente à la recherche multilingue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200" dirty="0" smtClean="0"/>
              <a:t>Titres et résumés clarifiés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200" dirty="0"/>
              <a:t>B</a:t>
            </a:r>
            <a:r>
              <a:rPr lang="fr-CA" sz="2200" dirty="0" smtClean="0"/>
              <a:t>revets </a:t>
            </a:r>
            <a:r>
              <a:rPr lang="fr-CA" sz="2200" dirty="0"/>
              <a:t>d’une même famille </a:t>
            </a:r>
            <a:r>
              <a:rPr lang="fr-CA" sz="2200" dirty="0" smtClean="0"/>
              <a:t>regroupés sous un seul résultat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200" dirty="0" smtClean="0"/>
              <a:t>Possibilité de voir en un coup d’œil quels sont les numéros de Classification internationale des brevets les plus souvent attribués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200" dirty="0" smtClean="0"/>
              <a:t>Nombreuses options de gestion des résultats (exportation, alertes, etc.)</a:t>
            </a:r>
          </a:p>
        </p:txBody>
      </p:sp>
      <p:pic>
        <p:nvPicPr>
          <p:cNvPr id="5" name="Picture 2" descr="U:\Formations documentaires\Ateliers\Formations libres\Recherche de brevets\thumb-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37048"/>
            <a:ext cx="974340" cy="80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38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3600" dirty="0" smtClean="0"/>
              <a:t>Outils de recherche</a:t>
            </a:r>
            <a:endParaRPr lang="fr-CA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/>
          <a:lstStyle/>
          <a:p>
            <a:pPr marL="0" indent="0">
              <a:buNone/>
            </a:pPr>
            <a:r>
              <a:rPr lang="fr-CA" b="1" dirty="0" smtClean="0">
                <a:hlinkClick r:id="rId3"/>
              </a:rPr>
              <a:t>Derwent Innovations Index</a:t>
            </a:r>
            <a:endParaRPr lang="fr-CA" b="1" dirty="0" smtClean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dirty="0"/>
              <a:t>	</a:t>
            </a:r>
            <a:r>
              <a:rPr lang="fr-CA" dirty="0" smtClean="0"/>
              <a:t>Faiblesses: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200" dirty="0" smtClean="0"/>
              <a:t>Base de données payante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200" dirty="0" smtClean="0"/>
              <a:t>Pas de recherche en texte intégral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sz="2200" dirty="0" smtClean="0"/>
              <a:t>Texte intégral des brevets canadiens non disponible</a:t>
            </a:r>
          </a:p>
          <a:p>
            <a:pPr>
              <a:buFont typeface="Wingdings" panose="05000000000000000000" pitchFamily="2" charset="2"/>
              <a:buChar char="ü"/>
            </a:pPr>
            <a:endParaRPr lang="fr-CA" sz="2200" dirty="0" smtClean="0"/>
          </a:p>
        </p:txBody>
      </p:sp>
      <p:pic>
        <p:nvPicPr>
          <p:cNvPr id="6" name="Picture 2" descr="U:\Formations documentaires\Ateliers\Formations libres\Recherche de brevets\thumb-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64440"/>
            <a:ext cx="1080120" cy="89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90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fr-CA" dirty="0" smtClean="0"/>
              <a:t>Référence bibliographique d’un brevet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3933056"/>
            <a:ext cx="8229600" cy="2193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1800" dirty="0" smtClean="0"/>
              <a:t>Bombardier </a:t>
            </a:r>
            <a:r>
              <a:rPr lang="fr-CA" sz="1800" dirty="0" err="1" smtClean="0"/>
              <a:t>Recreational</a:t>
            </a:r>
            <a:r>
              <a:rPr lang="fr-CA" sz="1800" dirty="0" smtClean="0"/>
              <a:t> </a:t>
            </a:r>
            <a:r>
              <a:rPr lang="fr-CA" sz="1800" dirty="0" err="1" smtClean="0"/>
              <a:t>Products</a:t>
            </a:r>
            <a:r>
              <a:rPr lang="fr-CA" sz="1800" dirty="0" smtClean="0"/>
              <a:t> Inc. 17 avril 2007. </a:t>
            </a:r>
            <a:r>
              <a:rPr lang="fr-CA" sz="1800" i="1" dirty="0" smtClean="0"/>
              <a:t>Motoneige</a:t>
            </a:r>
            <a:r>
              <a:rPr lang="fr-CA" sz="1800" dirty="0" smtClean="0"/>
              <a:t>. Brevet canadien 2 293 106. En ligne. In </a:t>
            </a:r>
            <a:r>
              <a:rPr lang="fr-CA" sz="1800" i="1" dirty="0" smtClean="0"/>
              <a:t>Base de données sur les brevets canadiens</a:t>
            </a:r>
            <a:r>
              <a:rPr lang="fr-CA" sz="1800" dirty="0" smtClean="0"/>
              <a:t>. Hull: Office de la </a:t>
            </a:r>
            <a:r>
              <a:rPr lang="fr-CA" sz="1800" dirty="0"/>
              <a:t>propriété intellectuelle du Canada. </a:t>
            </a:r>
            <a:r>
              <a:rPr lang="fr-CA" sz="1800" dirty="0" smtClean="0"/>
              <a:t>&lt;</a:t>
            </a:r>
            <a:r>
              <a:rPr lang="fr-CA" sz="1800" dirty="0" smtClean="0">
                <a:hlinkClick r:id="rId3"/>
              </a:rPr>
              <a:t>http</a:t>
            </a:r>
            <a:r>
              <a:rPr lang="fr-CA" sz="1800" dirty="0">
                <a:hlinkClick r:id="rId3"/>
              </a:rPr>
              <a:t>://</a:t>
            </a:r>
            <a:r>
              <a:rPr lang="fr-CA" sz="1800" dirty="0" smtClean="0">
                <a:hlinkClick r:id="rId3"/>
              </a:rPr>
              <a:t>brevets-patents.ic.gc.ca/opic-cipo/cpd/fra/brevet/2293106/sommaire.html</a:t>
            </a:r>
            <a:r>
              <a:rPr lang="fr-CA" sz="1800" dirty="0" smtClean="0"/>
              <a:t>&gt;. Consulté le 27 novembre 2014.</a:t>
            </a:r>
            <a:endParaRPr lang="fr-CA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064896" cy="163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16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892480" cy="990600"/>
          </a:xfrm>
        </p:spPr>
        <p:txBody>
          <a:bodyPr>
            <a:noAutofit/>
          </a:bodyPr>
          <a:lstStyle/>
          <a:p>
            <a:pPr algn="l"/>
            <a:r>
              <a:rPr lang="fr-CA" dirty="0"/>
              <a:t>R</a:t>
            </a:r>
            <a:r>
              <a:rPr lang="fr-CA" dirty="0" smtClean="0"/>
              <a:t>echerche de brevets pour une invention spécifique</a:t>
            </a:r>
            <a:endParaRPr lang="fr-CA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 smtClean="0"/>
              <a:t>Difficultés rencontrées</a:t>
            </a:r>
          </a:p>
          <a:p>
            <a:pPr marL="457200" indent="-457200">
              <a:buFont typeface="+mj-lt"/>
              <a:buAutoNum type="arabicParenR"/>
            </a:pPr>
            <a:endParaRPr lang="fr-CA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fr-CA" sz="2400" dirty="0" smtClean="0"/>
              <a:t>Le produit est-il breveté?</a:t>
            </a:r>
          </a:p>
          <a:p>
            <a:pPr marL="457200" indent="-457200">
              <a:buFont typeface="+mj-lt"/>
              <a:buAutoNum type="arabicParenR"/>
            </a:pPr>
            <a:r>
              <a:rPr lang="fr-CA" sz="2400" dirty="0" smtClean="0"/>
              <a:t>Qui détient le brevet? </a:t>
            </a:r>
            <a:br>
              <a:rPr lang="fr-CA" sz="2400" dirty="0" smtClean="0"/>
            </a:br>
            <a:r>
              <a:rPr lang="fr-CA" sz="2400" dirty="0" smtClean="0"/>
              <a:t>L’entreprise qui commercialise le produit est-elle réellement détentrice du brevet? Ou bien a-t-elle acquise une licence?</a:t>
            </a:r>
            <a:br>
              <a:rPr lang="fr-CA" sz="2400" dirty="0" smtClean="0"/>
            </a:br>
            <a:r>
              <a:rPr lang="fr-CA" sz="2400" dirty="0" smtClean="0"/>
              <a:t>Parfois, il y a transfert de la propriété du brevet.</a:t>
            </a:r>
            <a:r>
              <a:rPr lang="fr-CA" sz="2000" dirty="0" smtClean="0"/>
              <a:t/>
            </a:r>
            <a:br>
              <a:rPr lang="fr-CA" sz="2000" dirty="0" smtClean="0"/>
            </a:br>
            <a:r>
              <a:rPr lang="fr-CA" sz="2000" dirty="0" smtClean="0">
                <a:solidFill>
                  <a:schemeClr val="tx2"/>
                </a:solidFill>
              </a:rPr>
              <a:t>« [...] </a:t>
            </a:r>
            <a:r>
              <a:rPr lang="en-US" sz="2000" dirty="0" smtClean="0">
                <a:solidFill>
                  <a:schemeClr val="tx2"/>
                </a:solidFill>
              </a:rPr>
              <a:t>keep </a:t>
            </a:r>
            <a:r>
              <a:rPr lang="en-US" sz="2000" dirty="0">
                <a:solidFill>
                  <a:schemeClr val="tx2"/>
                </a:solidFill>
              </a:rPr>
              <a:t>in mind that patents may change </a:t>
            </a:r>
            <a:r>
              <a:rPr lang="en-US" sz="2000" dirty="0" smtClean="0">
                <a:solidFill>
                  <a:schemeClr val="tx2"/>
                </a:solidFill>
              </a:rPr>
              <a:t>ownership […], </a:t>
            </a:r>
            <a:r>
              <a:rPr lang="en-US" sz="2000" dirty="0">
                <a:solidFill>
                  <a:schemeClr val="tx2"/>
                </a:solidFill>
              </a:rPr>
              <a:t>and that patents held by a subsidiary will not appear in a search for patents held by the parent </a:t>
            </a:r>
            <a:r>
              <a:rPr lang="en-US" sz="2000" dirty="0" smtClean="0">
                <a:solidFill>
                  <a:schemeClr val="tx2"/>
                </a:solidFill>
              </a:rPr>
              <a:t>company. » (</a:t>
            </a:r>
            <a:r>
              <a:rPr lang="en-US" sz="2000" i="1" dirty="0" smtClean="0">
                <a:solidFill>
                  <a:schemeClr val="tx2"/>
                </a:solidFill>
              </a:rPr>
              <a:t>The Lens</a:t>
            </a:r>
            <a:r>
              <a:rPr lang="en-US" sz="2000" dirty="0" smtClean="0">
                <a:solidFill>
                  <a:schemeClr val="tx2"/>
                </a:solidFill>
              </a:rPr>
              <a:t>, </a:t>
            </a:r>
            <a:r>
              <a:rPr lang="en-US" sz="2000" dirty="0" smtClean="0">
                <a:solidFill>
                  <a:schemeClr val="tx2"/>
                </a:solidFill>
                <a:hlinkClick r:id="rId3"/>
              </a:rPr>
              <a:t>Structured Search Tips</a:t>
            </a:r>
            <a:r>
              <a:rPr lang="en-US" sz="2000" dirty="0" smtClean="0">
                <a:solidFill>
                  <a:schemeClr val="tx2"/>
                </a:solidFill>
              </a:rPr>
              <a:t>)</a:t>
            </a:r>
            <a:endParaRPr lang="fr-CA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fr-CA" sz="2200" dirty="0" smtClean="0"/>
          </a:p>
        </p:txBody>
      </p:sp>
    </p:spTree>
    <p:extLst>
      <p:ext uri="{BB962C8B-B14F-4D97-AF65-F5344CB8AC3E}">
        <p14:creationId xmlns:p14="http://schemas.microsoft.com/office/powerpoint/2010/main" val="61000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892480" cy="990600"/>
          </a:xfrm>
        </p:spPr>
        <p:txBody>
          <a:bodyPr>
            <a:noAutofit/>
          </a:bodyPr>
          <a:lstStyle/>
          <a:p>
            <a:pPr algn="l"/>
            <a:r>
              <a:rPr lang="fr-CA" dirty="0"/>
              <a:t>R</a:t>
            </a:r>
            <a:r>
              <a:rPr lang="fr-CA" dirty="0" smtClean="0"/>
              <a:t>echerche de brevets pour une invention spécifique</a:t>
            </a:r>
            <a:endParaRPr lang="fr-CA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 smtClean="0"/>
              <a:t>Difficultés rencontrées</a:t>
            </a:r>
          </a:p>
          <a:p>
            <a:pPr marL="457200" indent="-457200">
              <a:buFont typeface="+mj-lt"/>
              <a:buAutoNum type="arabicParenR"/>
            </a:pPr>
            <a:endParaRPr lang="fr-CA" sz="2000" dirty="0" smtClean="0"/>
          </a:p>
          <a:p>
            <a:pPr marL="457200" indent="-457200">
              <a:buFont typeface="+mj-lt"/>
              <a:buAutoNum type="arabicParenR" startAt="3"/>
            </a:pPr>
            <a:r>
              <a:rPr lang="fr-CA" sz="2400" dirty="0" smtClean="0"/>
              <a:t>Si le produit est un système complexe </a:t>
            </a:r>
            <a:r>
              <a:rPr lang="fr-CA" sz="2400" dirty="0" smtClean="0">
                <a:solidFill>
                  <a:schemeClr val="tx2"/>
                </a:solidFill>
              </a:rPr>
              <a:t>(p. ex. une motoneige), </a:t>
            </a:r>
            <a:r>
              <a:rPr lang="fr-CA" sz="2400" dirty="0" smtClean="0"/>
              <a:t>quelle partie de ce produit est breveté </a:t>
            </a:r>
            <a:r>
              <a:rPr lang="fr-CA" sz="2400" dirty="0" smtClean="0">
                <a:solidFill>
                  <a:schemeClr val="tx2"/>
                </a:solidFill>
              </a:rPr>
              <a:t>(p. ex. les chenilles &gt; la configuration des crampons sur la chenille)</a:t>
            </a:r>
          </a:p>
          <a:p>
            <a:pPr marL="457200" indent="-457200">
              <a:buFont typeface="+mj-lt"/>
              <a:buAutoNum type="arabicParenR" startAt="3"/>
            </a:pPr>
            <a:r>
              <a:rPr lang="fr-CA" sz="2400" dirty="0" smtClean="0"/>
              <a:t>Quel est le vocabulaire qui décrit l’invention?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sz="2000" dirty="0" smtClean="0"/>
              <a:t>Le nom commercial du produit est rarement, voire jamais, utilisé dans un brevet;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sz="2000" dirty="0" smtClean="0"/>
              <a:t>Certaines entreprises utilisent volontairement un vocabulaire vague pour que leurs brevets ne soient pas retrouvés.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CA" sz="1800" dirty="0" smtClean="0"/>
          </a:p>
          <a:p>
            <a:pPr>
              <a:buFont typeface="Wingdings" panose="05000000000000000000" pitchFamily="2" charset="2"/>
              <a:buChar char="§"/>
            </a:pPr>
            <a:endParaRPr lang="fr-CA" sz="2200" dirty="0" smtClean="0"/>
          </a:p>
        </p:txBody>
      </p:sp>
    </p:spTree>
    <p:extLst>
      <p:ext uri="{BB962C8B-B14F-4D97-AF65-F5344CB8AC3E}">
        <p14:creationId xmlns:p14="http://schemas.microsoft.com/office/powerpoint/2010/main" val="66713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/>
          <a:lstStyle/>
          <a:p>
            <a:pPr marL="0" indent="0">
              <a:buNone/>
            </a:pPr>
            <a:r>
              <a:rPr lang="fr-CA" b="1" dirty="0" smtClean="0"/>
              <a:t>Astuces de recherche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000" dirty="0" smtClean="0"/>
              <a:t>Vérifier si un numéro de brevet est fourni dans la documentation sur le produit : site web, catalogue, emballage, etc.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000" dirty="0" smtClean="0"/>
              <a:t>Rechercher avec le nom de l’inventeur (s’il est connu);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000" dirty="0" smtClean="0"/>
              <a:t>Sinon, rechercher avec le nom de l’entreprise propriétaire du brevet;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sz="2000" dirty="0" smtClean="0"/>
              <a:t>Raffiner la recherche avec des mots-clés décrivant l’invention.</a:t>
            </a:r>
            <a:br>
              <a:rPr lang="fr-CA" sz="2000" dirty="0" smtClean="0"/>
            </a:br>
            <a:endParaRPr lang="fr-CA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CA" sz="2000" dirty="0" smtClean="0"/>
              <a:t>Chercher le nom commercial du produit (p. ex. </a:t>
            </a:r>
            <a:r>
              <a:rPr lang="fr-CA" sz="2000" dirty="0" err="1" smtClean="0"/>
              <a:t>Segway</a:t>
            </a:r>
            <a:r>
              <a:rPr lang="fr-CA" sz="2000" dirty="0" smtClean="0">
                <a:sym typeface="Symbol"/>
              </a:rPr>
              <a:t></a:t>
            </a:r>
            <a:r>
              <a:rPr lang="fr-CA" sz="2000" dirty="0" smtClean="0"/>
              <a:t>) dans la base de données nationale des marques de commerce afin d’en retrouver le propriétaire. Puis chercher avec ce nom dans les champs « Inventeur » ou « Propriétaire du brevet » dans les BD de brevets.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51520" y="152400"/>
            <a:ext cx="889248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/>
              <a:t>Recherche de brevets pour une invention spécifique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8239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A" sz="3600" dirty="0" smtClean="0"/>
              <a:t>Les brevets: mise en contexte</a:t>
            </a:r>
            <a:endParaRPr lang="fr-CA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800" dirty="0"/>
              <a:t>Propriété </a:t>
            </a:r>
            <a:r>
              <a:rPr lang="fr-CA" sz="2800" dirty="0" smtClean="0"/>
              <a:t>intellectuelle – définition : </a:t>
            </a:r>
          </a:p>
          <a:p>
            <a:pPr marL="0" indent="0">
              <a:buNone/>
            </a:pPr>
            <a:endParaRPr lang="fr-CA" sz="2000" dirty="0" smtClean="0"/>
          </a:p>
          <a:p>
            <a:pPr marL="0" indent="0">
              <a:buNone/>
            </a:pPr>
            <a:r>
              <a:rPr lang="fr-CA" sz="2000" dirty="0" smtClean="0"/>
              <a:t>«</a:t>
            </a:r>
            <a:r>
              <a:rPr lang="fr-CA" sz="2000" dirty="0"/>
              <a:t> Protection juridique du produit intangible de </a:t>
            </a:r>
            <a:r>
              <a:rPr lang="fr-CA" sz="2000" dirty="0" smtClean="0"/>
              <a:t>l’activité </a:t>
            </a:r>
            <a:r>
              <a:rPr lang="fr-CA" sz="2000" dirty="0"/>
              <a:t>inventive et créatrice de l’esprit humain contre toute appropriation de tiers permettant à leurs créateurs d’en tirer un profit légitime. » </a:t>
            </a:r>
          </a:p>
          <a:p>
            <a:pPr marL="0" indent="0" algn="r">
              <a:buNone/>
            </a:pPr>
            <a:r>
              <a:rPr lang="fr-CA" sz="1800" dirty="0" smtClean="0"/>
              <a:t>(Maître </a:t>
            </a:r>
            <a:r>
              <a:rPr lang="fr-CA" sz="1800" dirty="0"/>
              <a:t>Nicolas </a:t>
            </a:r>
            <a:r>
              <a:rPr lang="fr-CA" sz="1800" dirty="0" err="1"/>
              <a:t>Sapp</a:t>
            </a:r>
            <a:r>
              <a:rPr lang="fr-CA" sz="1800" dirty="0"/>
              <a:t>, </a:t>
            </a:r>
            <a:r>
              <a:rPr lang="fr-CA" sz="1800" dirty="0" smtClean="0"/>
              <a:t>2007, </a:t>
            </a:r>
            <a:r>
              <a:rPr lang="fr-CA" sz="1800" dirty="0"/>
              <a:t>tiré de École de technologie supérieure, </a:t>
            </a:r>
            <a:r>
              <a:rPr lang="fr-CA" sz="1800" dirty="0" smtClean="0"/>
              <a:t>2012)</a:t>
            </a:r>
          </a:p>
          <a:p>
            <a:pPr marL="0" indent="0" algn="r">
              <a:buNone/>
            </a:pPr>
            <a:endParaRPr lang="fr-CA" sz="2000" dirty="0" smtClean="0"/>
          </a:p>
          <a:p>
            <a:pPr marL="0" indent="0" algn="r">
              <a:buNone/>
            </a:pPr>
            <a:endParaRPr lang="fr-CA" sz="2000" dirty="0"/>
          </a:p>
          <a:p>
            <a:pPr marL="0" indent="0">
              <a:buNone/>
            </a:pPr>
            <a:r>
              <a:rPr lang="fr-CA" sz="2000" dirty="0" smtClean="0"/>
              <a:t>« La propriété intellectuelle est une disposition légale qui permet au </a:t>
            </a:r>
            <a:r>
              <a:rPr lang="fr-CA" sz="2000" dirty="0"/>
              <a:t>c</a:t>
            </a:r>
            <a:r>
              <a:rPr lang="fr-CA" sz="2000" dirty="0" smtClean="0"/>
              <a:t>réateur de tirer un profit légitime de son œuvre. »</a:t>
            </a:r>
            <a:endParaRPr lang="fr-CA" sz="2000" dirty="0"/>
          </a:p>
          <a:p>
            <a:pPr marL="0" indent="0" algn="r">
              <a:buNone/>
            </a:pPr>
            <a:r>
              <a:rPr lang="fr-CA" sz="1800" dirty="0" smtClean="0"/>
              <a:t>(École de technologie supérieure, 2012)</a:t>
            </a:r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329714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A" sz="3600" dirty="0" smtClean="0"/>
              <a:t>Plan de la présentation</a:t>
            </a:r>
            <a:endParaRPr lang="fr-CA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7217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CA" sz="2800" dirty="0" smtClean="0"/>
              <a:t>Les brevets: mise en contexte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2800" dirty="0" smtClean="0"/>
              <a:t>Anatomie d’un brevet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2800" dirty="0" smtClean="0"/>
              <a:t>Outils de recherche</a:t>
            </a:r>
          </a:p>
          <a:p>
            <a:pPr marL="914400" lvl="1" indent="-514350">
              <a:buFont typeface="+mj-lt"/>
              <a:buAutoNum type="alphaLcParenR"/>
            </a:pPr>
            <a:r>
              <a:rPr lang="fr-CA" sz="2000" dirty="0" smtClean="0"/>
              <a:t>Base de données sur les brevets canadiens</a:t>
            </a:r>
          </a:p>
          <a:p>
            <a:pPr marL="914400" lvl="1" indent="-514350">
              <a:buFont typeface="+mj-lt"/>
              <a:buAutoNum type="alphaLcParenR"/>
            </a:pPr>
            <a:r>
              <a:rPr lang="fr-CA" sz="2000" dirty="0" smtClean="0"/>
              <a:t>The Lens</a:t>
            </a:r>
          </a:p>
          <a:p>
            <a:pPr marL="914400" lvl="1" indent="-514350">
              <a:buFont typeface="+mj-lt"/>
              <a:buAutoNum type="alphaLcParenR"/>
            </a:pPr>
            <a:r>
              <a:rPr lang="fr-CA" sz="2000" dirty="0" smtClean="0"/>
              <a:t>Derwent Innovation Index</a:t>
            </a:r>
            <a:endParaRPr lang="fr-CA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fr-CA" sz="2800" dirty="0"/>
              <a:t>R</a:t>
            </a:r>
            <a:r>
              <a:rPr lang="fr-CA" sz="2800" dirty="0" smtClean="0"/>
              <a:t>echerche de brevets pour une invention spécifique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319899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52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3200" b="1" dirty="0" smtClean="0"/>
              <a:t>Bonnes recherches!</a:t>
            </a:r>
          </a:p>
          <a:p>
            <a:pPr marL="0" indent="0">
              <a:buNone/>
            </a:pPr>
            <a:endParaRPr lang="fr-CA" sz="1800" dirty="0" smtClean="0"/>
          </a:p>
          <a:p>
            <a:pPr marL="0" indent="0" algn="ctr">
              <a:buNone/>
            </a:pPr>
            <a:r>
              <a:rPr lang="fr-CA" dirty="0"/>
              <a:t>Merci de compléter le formulaire </a:t>
            </a:r>
            <a:r>
              <a:rPr lang="fr-CA" dirty="0" smtClean="0"/>
              <a:t>d’évaluation.</a:t>
            </a:r>
          </a:p>
          <a:p>
            <a:pPr marL="0" indent="0" algn="ctr">
              <a:buNone/>
            </a:pPr>
            <a:endParaRPr lang="fr-CA" dirty="0"/>
          </a:p>
          <a:p>
            <a:pPr marL="0" indent="0" algn="ctr">
              <a:buNone/>
            </a:pPr>
            <a:endParaRPr lang="fr-CA" dirty="0" smtClean="0"/>
          </a:p>
          <a:p>
            <a:pPr marL="0" indent="0" algn="ctr">
              <a:buNone/>
            </a:pPr>
            <a:endParaRPr lang="fr-CA" dirty="0"/>
          </a:p>
          <a:p>
            <a:pPr marL="0" indent="0" algn="ctr">
              <a:buNone/>
            </a:pPr>
            <a:endParaRPr lang="fr-CA" dirty="0" smtClean="0"/>
          </a:p>
          <a:p>
            <a:pPr marL="0" indent="0">
              <a:buNone/>
            </a:pPr>
            <a:endParaRPr lang="fr-CA" sz="1800" dirty="0" smtClean="0"/>
          </a:p>
          <a:p>
            <a:pPr marL="0" indent="0">
              <a:buNone/>
            </a:pPr>
            <a:r>
              <a:rPr lang="fr-CA" sz="1800" dirty="0" smtClean="0"/>
              <a:t>Coordonnées:</a:t>
            </a:r>
          </a:p>
          <a:p>
            <a:pPr marL="0" indent="0">
              <a:buNone/>
            </a:pPr>
            <a:r>
              <a:rPr lang="fr-CA" sz="1800" dirty="0" smtClean="0"/>
              <a:t>	Marie-Renée De Sève Leboeuf</a:t>
            </a:r>
          </a:p>
          <a:p>
            <a:pPr marL="0" indent="0">
              <a:buNone/>
            </a:pPr>
            <a:r>
              <a:rPr lang="fr-CA" sz="1800" dirty="0" smtClean="0"/>
              <a:t>	Bureau</a:t>
            </a:r>
            <a:r>
              <a:rPr lang="fr-CA" sz="1800"/>
              <a:t>: </a:t>
            </a:r>
            <a:r>
              <a:rPr lang="fr-CA" sz="1800" smtClean="0"/>
              <a:t>A-0213</a:t>
            </a:r>
            <a:endParaRPr lang="fr-CA" sz="1800" dirty="0"/>
          </a:p>
          <a:p>
            <a:pPr marL="0" indent="0">
              <a:buNone/>
            </a:pPr>
            <a:r>
              <a:rPr lang="fr-CA" sz="1800" dirty="0"/>
              <a:t>	Téléphone: 514-396-8800, poste </a:t>
            </a:r>
            <a:r>
              <a:rPr lang="fr-CA" sz="1800" dirty="0" smtClean="0"/>
              <a:t>7823</a:t>
            </a:r>
            <a:endParaRPr lang="fr-CA" sz="18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027099" y="3212976"/>
            <a:ext cx="712381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prstClr val="black"/>
                </a:solidFill>
              </a:rPr>
              <a:t>Le fichier de la présentation </a:t>
            </a:r>
            <a:r>
              <a:rPr lang="fr-CA" sz="2400" dirty="0">
                <a:solidFill>
                  <a:prstClr val="black"/>
                </a:solidFill>
              </a:rPr>
              <a:t>est disponible sur </a:t>
            </a:r>
            <a:r>
              <a:rPr lang="fr-CA" sz="2400" dirty="0" smtClean="0">
                <a:solidFill>
                  <a:prstClr val="black"/>
                </a:solidFill>
              </a:rPr>
              <a:t>Moodle: </a:t>
            </a:r>
            <a:r>
              <a:rPr lang="fr-CA" sz="2400" dirty="0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http</a:t>
            </a:r>
            <a:r>
              <a:rPr lang="fr-CA" sz="2400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://</a:t>
            </a:r>
            <a:r>
              <a:rPr lang="fr-CA" sz="2400" dirty="0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bit.ly/atelierslibres</a:t>
            </a:r>
            <a:r>
              <a:rPr lang="fr-CA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fr-CA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71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A" dirty="0" smtClean="0"/>
              <a:t>Bibliographie – Sources citées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5373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1600" dirty="0" smtClean="0"/>
              <a:t>École de technologie supérieure. 2012. « ATE800- 3 : Propriété intellectuelle ». In </a:t>
            </a:r>
            <a:r>
              <a:rPr lang="fr-CA" sz="1600" i="1" dirty="0" err="1" smtClean="0"/>
              <a:t>Youtube</a:t>
            </a:r>
            <a:r>
              <a:rPr lang="fr-CA" sz="1600" dirty="0" smtClean="0"/>
              <a:t>. </a:t>
            </a:r>
            <a:r>
              <a:rPr lang="fr-CA" sz="1600" dirty="0"/>
              <a:t>En </a:t>
            </a:r>
            <a:r>
              <a:rPr lang="fr-CA" sz="1600" dirty="0" smtClean="0"/>
              <a:t>ligne, 8 min 37 sec. </a:t>
            </a:r>
            <a:r>
              <a:rPr lang="fr-CA" sz="1600" dirty="0">
                <a:hlinkClick r:id="rId3"/>
              </a:rPr>
              <a:t>https://</a:t>
            </a:r>
            <a:r>
              <a:rPr lang="fr-CA" sz="1600" dirty="0" smtClean="0">
                <a:hlinkClick r:id="rId3"/>
              </a:rPr>
              <a:t>youtu.be/UCzt46CTSaw</a:t>
            </a:r>
            <a:r>
              <a:rPr lang="fr-CA" sz="1600" dirty="0" smtClean="0"/>
              <a:t>. Consulté en novembre 2014.</a:t>
            </a:r>
          </a:p>
          <a:p>
            <a:pPr marL="0" indent="0">
              <a:buNone/>
            </a:pPr>
            <a:endParaRPr lang="fr-CA" sz="1600" dirty="0"/>
          </a:p>
          <a:p>
            <a:pPr marL="0" indent="0">
              <a:buNone/>
            </a:pPr>
            <a:r>
              <a:rPr lang="fr-CA" sz="1600" dirty="0" smtClean="0"/>
              <a:t>Office de la propriété intellectuelle du Canada. Gouvernement du Canada.  2015. </a:t>
            </a:r>
            <a:r>
              <a:rPr lang="fr-CA" sz="1600" i="1" dirty="0" smtClean="0"/>
              <a:t>Office de la propriété intellectuelle du Canada. </a:t>
            </a:r>
            <a:r>
              <a:rPr lang="fr-CA" sz="1600" dirty="0" smtClean="0"/>
              <a:t>En ligne</a:t>
            </a:r>
            <a:r>
              <a:rPr lang="fr-CA" sz="1600" i="1" dirty="0" smtClean="0"/>
              <a:t>. </a:t>
            </a:r>
            <a:r>
              <a:rPr lang="fr-CA" sz="1600" dirty="0" smtClean="0">
                <a:hlinkClick r:id="rId4"/>
              </a:rPr>
              <a:t>www.opic.ic.gc.ca/</a:t>
            </a:r>
            <a:r>
              <a:rPr lang="fr-CA" sz="1600" dirty="0" smtClean="0"/>
              <a:t>.  Consulté en novembre 2014.</a:t>
            </a:r>
          </a:p>
          <a:p>
            <a:pPr marL="0" indent="0">
              <a:buNone/>
            </a:pPr>
            <a:endParaRPr lang="fr-CA" sz="1600" dirty="0"/>
          </a:p>
          <a:p>
            <a:pPr marL="0" indent="0">
              <a:buNone/>
            </a:pPr>
            <a:r>
              <a:rPr lang="fr-CA" sz="1600" dirty="0" smtClean="0"/>
              <a:t>Office européen des brevets. 2015. « Familles de brevets ». In </a:t>
            </a:r>
            <a:r>
              <a:rPr lang="fr-CA" sz="1600" i="1" dirty="0" err="1" smtClean="0"/>
              <a:t>Espacenet</a:t>
            </a:r>
            <a:r>
              <a:rPr lang="fr-CA" sz="1600" i="1" dirty="0" smtClean="0"/>
              <a:t> : Recherche de brevets</a:t>
            </a:r>
            <a:r>
              <a:rPr lang="fr-CA" sz="1600" dirty="0" smtClean="0"/>
              <a:t>. </a:t>
            </a:r>
            <a:r>
              <a:rPr lang="fr-CA" sz="1600" dirty="0"/>
              <a:t>En ligne. </a:t>
            </a:r>
            <a:r>
              <a:rPr lang="fr-CA" sz="1600" dirty="0">
                <a:hlinkClick r:id="rId5"/>
              </a:rPr>
              <a:t>http://</a:t>
            </a:r>
            <a:r>
              <a:rPr lang="fr-CA" sz="1600" dirty="0" smtClean="0">
                <a:hlinkClick r:id="rId5"/>
              </a:rPr>
              <a:t>worldwide.espacenet.com/help?locale=fr_EP&amp;method=handleHelpTopic&amp;topic=patentfamily</a:t>
            </a:r>
            <a:r>
              <a:rPr lang="fr-CA" sz="1600" dirty="0" smtClean="0"/>
              <a:t>. Consulté en novembre 2014.</a:t>
            </a:r>
          </a:p>
          <a:p>
            <a:pPr marL="0" indent="0">
              <a:buNone/>
            </a:pPr>
            <a:endParaRPr lang="fr-CA" sz="1600" dirty="0"/>
          </a:p>
          <a:p>
            <a:pPr marL="0" indent="0">
              <a:buNone/>
            </a:pPr>
            <a:r>
              <a:rPr lang="fr-CA" sz="1600" dirty="0" smtClean="0"/>
              <a:t>Office québécois de la langue française. Gouvernement du Québec. 2012. « Brevet d’invention ». In </a:t>
            </a:r>
            <a:r>
              <a:rPr lang="fr-CA" sz="1600" i="1" dirty="0" smtClean="0"/>
              <a:t>Le grand dictionnaire terminologique</a:t>
            </a:r>
            <a:r>
              <a:rPr lang="fr-CA" sz="1600" dirty="0" smtClean="0"/>
              <a:t>. En ligne</a:t>
            </a:r>
            <a:r>
              <a:rPr lang="fr-CA" sz="1600" dirty="0"/>
              <a:t>. </a:t>
            </a:r>
            <a:r>
              <a:rPr lang="fr-CA" sz="1600" dirty="0">
                <a:hlinkClick r:id="rId6"/>
              </a:rPr>
              <a:t>http://</a:t>
            </a:r>
            <a:r>
              <a:rPr lang="fr-CA" sz="1600" dirty="0" smtClean="0">
                <a:hlinkClick r:id="rId6"/>
              </a:rPr>
              <a:t>gdt.oqlf.gouv.qc.ca/ficheOqlf.aspx?Id_Fiche=504083</a:t>
            </a:r>
            <a:r>
              <a:rPr lang="fr-CA" sz="1600" dirty="0" smtClean="0"/>
              <a:t>. Consulté en novembre 2014.</a:t>
            </a:r>
          </a:p>
          <a:p>
            <a:pPr marL="0" indent="0">
              <a:buNone/>
            </a:pPr>
            <a:endParaRPr lang="fr-CA" sz="1600" dirty="0"/>
          </a:p>
          <a:p>
            <a:pPr marL="0" indent="0">
              <a:buNone/>
            </a:pPr>
            <a:r>
              <a:rPr lang="fr-CA" sz="1600" dirty="0" smtClean="0"/>
              <a:t>The Lens. « </a:t>
            </a:r>
            <a:r>
              <a:rPr lang="fr-CA" sz="1600" dirty="0" err="1" smtClean="0"/>
              <a:t>Structured</a:t>
            </a:r>
            <a:r>
              <a:rPr lang="fr-CA" sz="1600" dirty="0" smtClean="0"/>
              <a:t> </a:t>
            </a:r>
            <a:r>
              <a:rPr lang="fr-CA" sz="1600" dirty="0" err="1" smtClean="0"/>
              <a:t>Search</a:t>
            </a:r>
            <a:r>
              <a:rPr lang="fr-CA" sz="1600" dirty="0" smtClean="0"/>
              <a:t> Tips ». In </a:t>
            </a:r>
            <a:r>
              <a:rPr lang="fr-CA" sz="1600" i="1" dirty="0" smtClean="0"/>
              <a:t>The Lens</a:t>
            </a:r>
            <a:r>
              <a:rPr lang="fr-CA" sz="1600" dirty="0" smtClean="0"/>
              <a:t>. En ligne</a:t>
            </a:r>
            <a:r>
              <a:rPr lang="fr-CA" sz="1600" dirty="0"/>
              <a:t>. </a:t>
            </a:r>
            <a:r>
              <a:rPr lang="fr-CA" sz="1600" dirty="0">
                <a:hlinkClick r:id="rId7"/>
              </a:rPr>
              <a:t>https://</a:t>
            </a:r>
            <a:r>
              <a:rPr lang="fr-CA" sz="1600" dirty="0" smtClean="0">
                <a:hlinkClick r:id="rId7"/>
              </a:rPr>
              <a:t>www.lens.org/lens/structured-search</a:t>
            </a:r>
            <a:r>
              <a:rPr lang="fr-CA" sz="1600" dirty="0" smtClean="0"/>
              <a:t>. Consulté le 21 novembre 2016.</a:t>
            </a:r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199099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A" dirty="0" smtClean="0"/>
              <a:t>Bibliographie – Pour aller plus loin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72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1600" dirty="0" smtClean="0"/>
              <a:t>Gordon, Thomas T. </a:t>
            </a:r>
            <a:r>
              <a:rPr lang="fr-CA" sz="1600" i="1" dirty="0" smtClean="0"/>
              <a:t>et al</a:t>
            </a:r>
            <a:r>
              <a:rPr lang="fr-CA" sz="1600" dirty="0" smtClean="0"/>
              <a:t>. 2013. </a:t>
            </a:r>
            <a:r>
              <a:rPr lang="fr-CA" sz="1600" i="1" dirty="0" smtClean="0"/>
              <a:t>Patent Fundamentals for </a:t>
            </a:r>
            <a:r>
              <a:rPr lang="fr-CA" sz="1600" i="1" dirty="0" err="1" smtClean="0"/>
              <a:t>Scientists</a:t>
            </a:r>
            <a:r>
              <a:rPr lang="fr-CA" sz="1600" i="1" dirty="0" smtClean="0"/>
              <a:t> and </a:t>
            </a:r>
            <a:r>
              <a:rPr lang="fr-CA" sz="1600" i="1" dirty="0" err="1" smtClean="0"/>
              <a:t>Engineers</a:t>
            </a:r>
            <a:r>
              <a:rPr lang="fr-CA" sz="1600" i="1" dirty="0" smtClean="0"/>
              <a:t>. </a:t>
            </a:r>
            <a:r>
              <a:rPr lang="fr-CA" sz="1600" dirty="0" smtClean="0"/>
              <a:t>3rd </a:t>
            </a:r>
            <a:r>
              <a:rPr lang="fr-CA" sz="1600" dirty="0" err="1" smtClean="0"/>
              <a:t>ed</a:t>
            </a:r>
            <a:r>
              <a:rPr lang="fr-CA" sz="1600" dirty="0" smtClean="0"/>
              <a:t>. </a:t>
            </a:r>
            <a:r>
              <a:rPr lang="en-US" sz="1600" dirty="0"/>
              <a:t>Boca </a:t>
            </a:r>
            <a:r>
              <a:rPr lang="en-US" sz="1600" dirty="0" smtClean="0"/>
              <a:t>Raton (Fla.) </a:t>
            </a:r>
            <a:r>
              <a:rPr lang="en-US" sz="1600" dirty="0"/>
              <a:t>: CRC </a:t>
            </a:r>
            <a:r>
              <a:rPr lang="en-US" sz="1600" dirty="0" smtClean="0"/>
              <a:t>Press. 187 p. </a:t>
            </a:r>
            <a:r>
              <a:rPr lang="fr-CA" sz="1600" dirty="0">
                <a:hlinkClick r:id="rId3"/>
              </a:rPr>
              <a:t>http://</a:t>
            </a:r>
            <a:r>
              <a:rPr lang="fr-CA" sz="1600" dirty="0" smtClean="0">
                <a:hlinkClick r:id="rId3"/>
              </a:rPr>
              <a:t>dx.doi.org/10.1201/b12982</a:t>
            </a:r>
            <a:r>
              <a:rPr lang="fr-CA" sz="1600" dirty="0" smtClean="0"/>
              <a:t> </a:t>
            </a:r>
          </a:p>
          <a:p>
            <a:pPr marL="0" indent="0">
              <a:buNone/>
            </a:pPr>
            <a:endParaRPr lang="fr-CA" sz="1600" dirty="0"/>
          </a:p>
          <a:p>
            <a:pPr marL="0" indent="0">
              <a:buNone/>
            </a:pPr>
            <a:r>
              <a:rPr lang="fr-CA" sz="1600" dirty="0" smtClean="0"/>
              <a:t>Office de la propriété intellectuelle du Canada. Gouvernement du Canada. 2016. « Le guide des brevets ». In </a:t>
            </a:r>
            <a:r>
              <a:rPr lang="fr-CA" sz="1600" i="1" dirty="0" smtClean="0"/>
              <a:t>Office de la propriété intellectuelle </a:t>
            </a:r>
            <a:r>
              <a:rPr lang="fr-CA" sz="1600" i="1" dirty="0"/>
              <a:t>du Canada</a:t>
            </a:r>
            <a:r>
              <a:rPr lang="fr-CA" sz="1600" dirty="0"/>
              <a:t>. </a:t>
            </a:r>
            <a:r>
              <a:rPr lang="fr-CA" sz="1600" dirty="0">
                <a:hlinkClick r:id="rId4"/>
              </a:rPr>
              <a:t>https://</a:t>
            </a:r>
            <a:r>
              <a:rPr lang="fr-CA" sz="1600" dirty="0" smtClean="0">
                <a:hlinkClick r:id="rId4"/>
              </a:rPr>
              <a:t>www.ic.gc.ca/eic/site/ </a:t>
            </a:r>
            <a:r>
              <a:rPr lang="fr-CA" sz="1600" dirty="0" err="1" smtClean="0">
                <a:hlinkClick r:id="rId4"/>
              </a:rPr>
              <a:t>cipointernet-internetopic.nsf</a:t>
            </a:r>
            <a:r>
              <a:rPr lang="fr-CA" sz="1600" dirty="0" smtClean="0">
                <a:hlinkClick r:id="rId4"/>
              </a:rPr>
              <a:t>/fra/h_wr03652.html?Open&amp;wt_src= </a:t>
            </a:r>
            <a:r>
              <a:rPr lang="fr-CA" sz="1600" dirty="0" err="1" smtClean="0">
                <a:hlinkClick r:id="rId4"/>
              </a:rPr>
              <a:t>cipo-patentmain&amp;wt_cxt</a:t>
            </a:r>
            <a:r>
              <a:rPr lang="fr-CA" sz="1600" dirty="0" smtClean="0">
                <a:hlinkClick r:id="rId4"/>
              </a:rPr>
              <a:t> =</a:t>
            </a:r>
            <a:r>
              <a:rPr lang="fr-CA" sz="1600" dirty="0" err="1" smtClean="0">
                <a:hlinkClick r:id="rId4"/>
              </a:rPr>
              <a:t>learn</a:t>
            </a:r>
            <a:r>
              <a:rPr lang="fr-CA" sz="1600" dirty="0" smtClean="0"/>
              <a:t>. Consulté le 26 février 2016.</a:t>
            </a:r>
          </a:p>
          <a:p>
            <a:pPr marL="0" indent="0">
              <a:buNone/>
            </a:pPr>
            <a:endParaRPr lang="fr-CA" sz="1600" dirty="0"/>
          </a:p>
          <a:p>
            <a:pPr marL="0" indent="0">
              <a:buNone/>
            </a:pPr>
            <a:r>
              <a:rPr lang="fr-CA" sz="1600" dirty="0" smtClean="0"/>
              <a:t>Service de la bibliothèque. École Polytechnique de Montréal. 2016. « Recherche par type de documents – Brevets ». In </a:t>
            </a:r>
            <a:r>
              <a:rPr lang="fr-CA" sz="1600" i="1" dirty="0" smtClean="0"/>
              <a:t>Polytechnique Montréal</a:t>
            </a:r>
            <a:r>
              <a:rPr lang="fr-CA" sz="1600" i="1" dirty="0"/>
              <a:t>: Bibliothèque</a:t>
            </a:r>
            <a:r>
              <a:rPr lang="fr-CA" sz="1600" dirty="0"/>
              <a:t>. </a:t>
            </a:r>
            <a:r>
              <a:rPr lang="fr-CA" sz="1600" dirty="0">
                <a:hlinkClick r:id="rId5"/>
              </a:rPr>
              <a:t>http://</a:t>
            </a:r>
            <a:r>
              <a:rPr lang="fr-CA" sz="1600" dirty="0" smtClean="0">
                <a:hlinkClick r:id="rId5"/>
              </a:rPr>
              <a:t>guides.biblio.polymtl.ca/ </a:t>
            </a:r>
            <a:r>
              <a:rPr lang="fr-CA" sz="1600" dirty="0" err="1" smtClean="0">
                <a:hlinkClick r:id="rId5"/>
              </a:rPr>
              <a:t>content.php?pid</a:t>
            </a:r>
            <a:r>
              <a:rPr lang="fr-CA" sz="1600" dirty="0" smtClean="0">
                <a:hlinkClick r:id="rId5"/>
              </a:rPr>
              <a:t>=488874&amp;sid=4009301</a:t>
            </a:r>
            <a:r>
              <a:rPr lang="fr-CA" sz="1600" dirty="0" smtClean="0"/>
              <a:t>. Consulté le 26 février 2016.</a:t>
            </a:r>
          </a:p>
          <a:p>
            <a:pPr marL="0" indent="0">
              <a:buNone/>
            </a:pPr>
            <a:endParaRPr lang="fr-CA" sz="1600" dirty="0"/>
          </a:p>
          <a:p>
            <a:pPr marL="0" indent="0">
              <a:buNone/>
            </a:pPr>
            <a:r>
              <a:rPr lang="fr-CA" sz="1600" dirty="0" smtClean="0"/>
              <a:t>WIPO. </a:t>
            </a:r>
            <a:r>
              <a:rPr lang="fr-CA" sz="1600" dirty="0"/>
              <a:t>« </a:t>
            </a:r>
            <a:r>
              <a:rPr lang="fr-CA" sz="1600" dirty="0" err="1"/>
              <a:t>Frequently</a:t>
            </a:r>
            <a:r>
              <a:rPr lang="fr-CA" sz="1600" dirty="0"/>
              <a:t> </a:t>
            </a:r>
            <a:r>
              <a:rPr lang="fr-CA" sz="1600" dirty="0" err="1"/>
              <a:t>Asked</a:t>
            </a:r>
            <a:r>
              <a:rPr lang="fr-CA" sz="1600" dirty="0"/>
              <a:t> Questions: </a:t>
            </a:r>
            <a:r>
              <a:rPr lang="fr-CA" sz="1600" dirty="0" smtClean="0"/>
              <a:t>Patents ». In </a:t>
            </a:r>
            <a:r>
              <a:rPr lang="fr-CA" sz="1600" i="1" dirty="0" smtClean="0"/>
              <a:t>World </a:t>
            </a:r>
            <a:r>
              <a:rPr lang="fr-CA" sz="1600" i="1" dirty="0" err="1" smtClean="0"/>
              <a:t>Intellectual</a:t>
            </a:r>
            <a:r>
              <a:rPr lang="fr-CA" sz="1600" i="1" dirty="0" smtClean="0"/>
              <a:t> </a:t>
            </a:r>
            <a:r>
              <a:rPr lang="fr-CA" sz="1600" i="1" dirty="0" err="1" smtClean="0"/>
              <a:t>Property</a:t>
            </a:r>
            <a:r>
              <a:rPr lang="fr-CA" sz="1600" i="1" dirty="0" smtClean="0"/>
              <a:t> </a:t>
            </a:r>
            <a:r>
              <a:rPr lang="fr-CA" sz="1600" i="1" dirty="0" err="1" smtClean="0"/>
              <a:t>Organization</a:t>
            </a:r>
            <a:r>
              <a:rPr lang="fr-CA" sz="1600" dirty="0" smtClean="0"/>
              <a:t>. En ligne. </a:t>
            </a:r>
            <a:r>
              <a:rPr lang="fr-CA" sz="1600" dirty="0" smtClean="0">
                <a:hlinkClick r:id="rId6"/>
              </a:rPr>
              <a:t>http</a:t>
            </a:r>
            <a:r>
              <a:rPr lang="fr-CA" sz="1600" dirty="0">
                <a:hlinkClick r:id="rId6"/>
              </a:rPr>
              <a:t>://</a:t>
            </a:r>
            <a:r>
              <a:rPr lang="fr-CA" sz="1600" dirty="0" smtClean="0">
                <a:hlinkClick r:id="rId6"/>
              </a:rPr>
              <a:t>www.wipo.int/patents/en/faq_patents.html</a:t>
            </a:r>
            <a:r>
              <a:rPr lang="fr-CA" sz="1600" dirty="0" smtClean="0"/>
              <a:t>.  Consulté le 26 février 2016.</a:t>
            </a:r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231920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A" sz="3600" dirty="0" smtClean="0"/>
              <a:t>Les brevets: mise en contexte</a:t>
            </a:r>
            <a:endParaRPr lang="fr-CA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400" dirty="0" smtClean="0"/>
              <a:t>La propriété intellectuelle se divise en quatre sphères:</a:t>
            </a:r>
          </a:p>
          <a:p>
            <a:r>
              <a:rPr lang="fr-CA" sz="2000" dirty="0" smtClean="0"/>
              <a:t>Droit d’auteur</a:t>
            </a:r>
          </a:p>
          <a:p>
            <a:pPr lvl="1"/>
            <a:r>
              <a:rPr lang="fr-CA" sz="1600" dirty="0"/>
              <a:t>Protection légale de l’expression des idées (texte, musique ou enregistrement sonore, image, programme informatique, etc.) mais non pas des idées </a:t>
            </a:r>
            <a:r>
              <a:rPr lang="fr-CA" sz="1600" dirty="0" smtClean="0"/>
              <a:t>elles-mêmes; </a:t>
            </a:r>
          </a:p>
          <a:p>
            <a:pPr lvl="1"/>
            <a:r>
              <a:rPr lang="fr-CA" sz="1600" dirty="0"/>
              <a:t>Durée : 50 ans après le décès du créateur</a:t>
            </a:r>
            <a:endParaRPr lang="fr-CA" sz="1600" dirty="0" smtClean="0"/>
          </a:p>
          <a:p>
            <a:r>
              <a:rPr lang="fr-CA" sz="2000" dirty="0" smtClean="0"/>
              <a:t>Brevet</a:t>
            </a:r>
          </a:p>
          <a:p>
            <a:pPr lvl="1"/>
            <a:r>
              <a:rPr lang="fr-CA" sz="1600" dirty="0"/>
              <a:t>Protection exclusive d’une invention sur un territoire défini (</a:t>
            </a:r>
            <a:r>
              <a:rPr lang="fr-CA" sz="1600" dirty="0" smtClean="0"/>
              <a:t>national </a:t>
            </a:r>
            <a:r>
              <a:rPr lang="fr-CA" sz="1600" dirty="0"/>
              <a:t>ou </a:t>
            </a:r>
            <a:r>
              <a:rPr lang="fr-CA" sz="1600" dirty="0" smtClean="0"/>
              <a:t>régional);</a:t>
            </a:r>
          </a:p>
          <a:p>
            <a:pPr lvl="1"/>
            <a:r>
              <a:rPr lang="fr-CA" sz="1600" dirty="0" smtClean="0"/>
              <a:t>Durée </a:t>
            </a:r>
            <a:r>
              <a:rPr lang="fr-CA" sz="1600" dirty="0"/>
              <a:t>: 20 </a:t>
            </a:r>
            <a:r>
              <a:rPr lang="fr-CA" sz="1600" dirty="0" smtClean="0"/>
              <a:t>ans</a:t>
            </a:r>
          </a:p>
          <a:p>
            <a:r>
              <a:rPr lang="fr-CA" sz="2000" dirty="0" smtClean="0"/>
              <a:t>Marque de commerce</a:t>
            </a:r>
          </a:p>
          <a:p>
            <a:pPr lvl="1"/>
            <a:r>
              <a:rPr lang="fr-CA" sz="1600" dirty="0"/>
              <a:t>Protection légale des mots ou dessins qui identifient un produit ou un service</a:t>
            </a:r>
            <a:r>
              <a:rPr lang="fr-CA" sz="1600" dirty="0" smtClean="0"/>
              <a:t>;</a:t>
            </a:r>
          </a:p>
          <a:p>
            <a:pPr lvl="1"/>
            <a:r>
              <a:rPr lang="fr-CA" sz="1600" dirty="0"/>
              <a:t>Durée : 15 ans (renouvelable) </a:t>
            </a:r>
            <a:endParaRPr lang="fr-CA" sz="1600" dirty="0" smtClean="0"/>
          </a:p>
          <a:p>
            <a:r>
              <a:rPr lang="fr-CA" sz="2000" dirty="0" smtClean="0"/>
              <a:t>Dessin industriel</a:t>
            </a:r>
          </a:p>
          <a:p>
            <a:pPr lvl="1"/>
            <a:r>
              <a:rPr lang="fr-CA" sz="1600" dirty="0"/>
              <a:t>Protection légale des caractéristiques visuelles d’un objet manufacturé à plus de 50 exemplaires; </a:t>
            </a:r>
          </a:p>
          <a:p>
            <a:pPr lvl="1"/>
            <a:r>
              <a:rPr lang="fr-CA" sz="1600" dirty="0" smtClean="0"/>
              <a:t>Durée: 10 ans</a:t>
            </a:r>
            <a:endParaRPr lang="fr-CA" sz="1600" dirty="0"/>
          </a:p>
          <a:p>
            <a:pPr marL="457200" lvl="1" indent="0" algn="r">
              <a:buNone/>
            </a:pPr>
            <a:endParaRPr lang="fr-CA" sz="800" dirty="0" smtClean="0"/>
          </a:p>
          <a:p>
            <a:pPr marL="457200" lvl="1" indent="0" algn="r">
              <a:buNone/>
            </a:pPr>
            <a:r>
              <a:rPr lang="fr-CA" sz="1600" dirty="0" smtClean="0"/>
              <a:t>(École de technologie supérieure, 2012)</a:t>
            </a:r>
          </a:p>
        </p:txBody>
      </p:sp>
    </p:spTree>
    <p:extLst>
      <p:ext uri="{BB962C8B-B14F-4D97-AF65-F5344CB8AC3E}">
        <p14:creationId xmlns:p14="http://schemas.microsoft.com/office/powerpoint/2010/main" val="192170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A" sz="3600" dirty="0" smtClean="0"/>
              <a:t>Les brevets: mise en contexte</a:t>
            </a:r>
            <a:endParaRPr lang="fr-CA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800" dirty="0" smtClean="0"/>
              <a:t>Pour être brevetée, une invention doit remplir les trois conditions suivantes:</a:t>
            </a:r>
          </a:p>
          <a:p>
            <a:pPr marL="457200" indent="-457200">
              <a:buAutoNum type="arabicParenR"/>
            </a:pPr>
            <a:endParaRPr lang="fr-CA" sz="2800" dirty="0" smtClean="0"/>
          </a:p>
          <a:p>
            <a:pPr marL="457200" indent="-457200">
              <a:buAutoNum type="arabicParenR"/>
            </a:pPr>
            <a:r>
              <a:rPr lang="fr-CA" sz="2800" dirty="0" smtClean="0"/>
              <a:t>Être nouvelle;</a:t>
            </a:r>
            <a:br>
              <a:rPr lang="fr-CA" sz="2800" dirty="0" smtClean="0"/>
            </a:br>
            <a:endParaRPr lang="fr-CA" sz="2800" dirty="0" smtClean="0"/>
          </a:p>
          <a:p>
            <a:pPr marL="457200" indent="-457200">
              <a:buAutoNum type="arabicParenR"/>
            </a:pPr>
            <a:r>
              <a:rPr lang="fr-CA" sz="2800" dirty="0" smtClean="0"/>
              <a:t>Être utile;</a:t>
            </a:r>
            <a:br>
              <a:rPr lang="fr-CA" sz="2800" dirty="0" smtClean="0"/>
            </a:br>
            <a:endParaRPr lang="fr-CA" sz="2800" dirty="0" smtClean="0"/>
          </a:p>
          <a:p>
            <a:pPr marL="457200" indent="-457200">
              <a:buAutoNum type="arabicParenR"/>
            </a:pPr>
            <a:r>
              <a:rPr lang="fr-CA" sz="2800" dirty="0" smtClean="0"/>
              <a:t>Constituer un apport inventif.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4948"/>
            <a:ext cx="5163850" cy="643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232" y="187971"/>
            <a:ext cx="4968552" cy="645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9688"/>
            <a:ext cx="4968552" cy="644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83" y="4452288"/>
            <a:ext cx="3423450" cy="216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2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A" sz="3600" dirty="0" smtClean="0"/>
              <a:t>Les brevets: mise en contexte</a:t>
            </a:r>
            <a:endParaRPr lang="fr-CA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A" sz="3000" dirty="0" smtClean="0"/>
              <a:t>Peuvent être brevetés…</a:t>
            </a:r>
          </a:p>
          <a:p>
            <a:r>
              <a:rPr lang="fr-CA" sz="2600" dirty="0" smtClean="0"/>
              <a:t>Un produit </a:t>
            </a:r>
            <a:endParaRPr lang="fr-CA" sz="2200" dirty="0"/>
          </a:p>
          <a:p>
            <a:pPr lvl="1"/>
            <a:r>
              <a:rPr lang="fr-CA" sz="1900" dirty="0" smtClean="0"/>
              <a:t>Par ex., serrure de porte</a:t>
            </a:r>
          </a:p>
          <a:p>
            <a:r>
              <a:rPr lang="fr-CA" sz="2600" dirty="0" smtClean="0"/>
              <a:t>Une composition</a:t>
            </a:r>
            <a:endParaRPr lang="fr-CA" sz="2200" dirty="0" smtClean="0"/>
          </a:p>
          <a:p>
            <a:pPr lvl="1"/>
            <a:r>
              <a:rPr lang="fr-CA" sz="1900" dirty="0" smtClean="0"/>
              <a:t>Par ex., un composé chimique utilisé dans les lubrifiants de serrure de porte</a:t>
            </a:r>
          </a:p>
          <a:p>
            <a:r>
              <a:rPr lang="fr-CA" sz="2600" dirty="0" smtClean="0"/>
              <a:t>Un appareil </a:t>
            </a:r>
          </a:p>
          <a:p>
            <a:pPr lvl="1"/>
            <a:r>
              <a:rPr lang="fr-CA" sz="1900" dirty="0" smtClean="0"/>
              <a:t>Par ex., une machine permettant de fabriquer des serrures de porte</a:t>
            </a:r>
          </a:p>
          <a:p>
            <a:r>
              <a:rPr lang="fr-CA" sz="2600" dirty="0" smtClean="0"/>
              <a:t>Un procédé </a:t>
            </a:r>
          </a:p>
          <a:p>
            <a:pPr lvl="1"/>
            <a:r>
              <a:rPr lang="fr-CA" sz="1900" dirty="0" smtClean="0"/>
              <a:t>Par ex: un procédé permettant de fabriquer des serrures de porte</a:t>
            </a:r>
          </a:p>
          <a:p>
            <a:r>
              <a:rPr lang="fr-CA" sz="2600" dirty="0" smtClean="0"/>
              <a:t>Une amélioration de ces éléments</a:t>
            </a:r>
          </a:p>
          <a:p>
            <a:pPr marL="0" indent="0" algn="r">
              <a:buNone/>
            </a:pPr>
            <a:r>
              <a:rPr lang="fr-CA" sz="2000" dirty="0" smtClean="0"/>
              <a:t>(Office de la propriété intellectuelle du Canada, 2014)</a:t>
            </a:r>
          </a:p>
          <a:p>
            <a:pPr marL="0" indent="0" algn="r">
              <a:buNone/>
            </a:pPr>
            <a:endParaRPr lang="fr-CA" sz="1500" dirty="0"/>
          </a:p>
          <a:p>
            <a:pPr marL="0" indent="0">
              <a:buNone/>
            </a:pPr>
            <a:r>
              <a:rPr lang="fr-CA" sz="2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90% des brevets constituent des améliorations à des inventions déjà brevetées!</a:t>
            </a:r>
          </a:p>
        </p:txBody>
      </p:sp>
    </p:spTree>
    <p:extLst>
      <p:ext uri="{BB962C8B-B14F-4D97-AF65-F5344CB8AC3E}">
        <p14:creationId xmlns:p14="http://schemas.microsoft.com/office/powerpoint/2010/main" val="412013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A" sz="3600" dirty="0" smtClean="0"/>
              <a:t>Les brevets: mise en contexte</a:t>
            </a:r>
            <a:endParaRPr lang="fr-CA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800" dirty="0" smtClean="0"/>
              <a:t>Ne peuvent pas être brevetés…</a:t>
            </a:r>
          </a:p>
          <a:p>
            <a:r>
              <a:rPr lang="fr-CA" sz="2400" dirty="0" smtClean="0"/>
              <a:t>Un principe scientifique</a:t>
            </a:r>
          </a:p>
          <a:p>
            <a:r>
              <a:rPr lang="fr-CA" sz="2400" dirty="0" smtClean="0"/>
              <a:t>Un théorème</a:t>
            </a:r>
          </a:p>
          <a:p>
            <a:r>
              <a:rPr lang="fr-CA" sz="2400" dirty="0" smtClean="0"/>
              <a:t>Une idée</a:t>
            </a:r>
          </a:p>
          <a:p>
            <a:r>
              <a:rPr lang="fr-CA" sz="2400" dirty="0" smtClean="0"/>
              <a:t>Un traitement médical</a:t>
            </a:r>
          </a:p>
          <a:p>
            <a:r>
              <a:rPr lang="fr-CA" sz="2400" dirty="0" smtClean="0"/>
              <a:t>Un projet d’affaire</a:t>
            </a:r>
          </a:p>
          <a:p>
            <a:pPr marL="0" indent="0">
              <a:buNone/>
            </a:pPr>
            <a:endParaRPr lang="fr-CA" sz="1200" dirty="0" smtClean="0"/>
          </a:p>
          <a:p>
            <a:pPr marL="0" indent="0">
              <a:buNone/>
            </a:pPr>
            <a:r>
              <a:rPr lang="fr-CA" sz="2800" dirty="0" smtClean="0"/>
              <a:t>Dans une zone grise…</a:t>
            </a:r>
          </a:p>
          <a:p>
            <a:pPr lvl="0">
              <a:buClr>
                <a:srgbClr val="727CA3"/>
              </a:buClr>
            </a:pPr>
            <a:r>
              <a:rPr lang="fr-CA" sz="2400" dirty="0">
                <a:solidFill>
                  <a:prstClr val="black"/>
                </a:solidFill>
              </a:rPr>
              <a:t>Un programme d’ordinateur (code)</a:t>
            </a:r>
          </a:p>
          <a:p>
            <a:pPr marL="0" indent="0">
              <a:buNone/>
            </a:pPr>
            <a:endParaRPr lang="fr-CA" sz="1400" u="sng" dirty="0" smtClean="0"/>
          </a:p>
          <a:p>
            <a:pPr marL="0" indent="0" algn="r">
              <a:buNone/>
            </a:pPr>
            <a:r>
              <a:rPr lang="fr-CA" sz="2000" dirty="0" smtClean="0"/>
              <a:t>(OPIC, 2014)</a:t>
            </a:r>
          </a:p>
        </p:txBody>
      </p:sp>
    </p:spTree>
    <p:extLst>
      <p:ext uri="{BB962C8B-B14F-4D97-AF65-F5344CB8AC3E}">
        <p14:creationId xmlns:p14="http://schemas.microsoft.com/office/powerpoint/2010/main" val="39312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A" sz="3600" dirty="0" smtClean="0"/>
              <a:t>Les brevets: mise en contexte</a:t>
            </a:r>
            <a:endParaRPr lang="fr-CA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600168"/>
          </a:xfrm>
        </p:spPr>
        <p:txBody>
          <a:bodyPr/>
          <a:lstStyle/>
          <a:p>
            <a:pPr marL="0" indent="0">
              <a:buNone/>
            </a:pPr>
            <a:r>
              <a:rPr lang="fr-CA" sz="2800" dirty="0" smtClean="0"/>
              <a:t>Pourquoi rechercher des brevets?</a:t>
            </a:r>
          </a:p>
          <a:p>
            <a:pPr>
              <a:buFontTx/>
              <a:buChar char="-"/>
            </a:pPr>
            <a:r>
              <a:rPr lang="fr-CA" sz="2400" dirty="0" smtClean="0"/>
              <a:t>Pour vérifier qu’une invention n’est pas déjà brevetée;</a:t>
            </a:r>
          </a:p>
          <a:p>
            <a:pPr>
              <a:buFontTx/>
              <a:buChar char="-"/>
            </a:pPr>
            <a:r>
              <a:rPr lang="fr-CA" sz="2400" dirty="0" smtClean="0"/>
              <a:t>Pour trouver des idées d’innovations;</a:t>
            </a:r>
          </a:p>
          <a:p>
            <a:pPr>
              <a:buFontTx/>
              <a:buChar char="-"/>
            </a:pPr>
            <a:r>
              <a:rPr lang="fr-CA" sz="2400" dirty="0" smtClean="0"/>
              <a:t>Pour obtenir la description détaillée (spécifications techniques) d’une invention;</a:t>
            </a:r>
          </a:p>
          <a:p>
            <a:pPr>
              <a:buFontTx/>
              <a:buChar char="-"/>
            </a:pPr>
            <a:r>
              <a:rPr lang="fr-CA" sz="2400" dirty="0" smtClean="0"/>
              <a:t>Pour connaître les innovations et nouvelles tendances dans une sphère d’activité;</a:t>
            </a:r>
          </a:p>
          <a:p>
            <a:pPr>
              <a:buFontTx/>
              <a:buChar char="-"/>
            </a:pPr>
            <a:r>
              <a:rPr lang="fr-CA" sz="2400" dirty="0" smtClean="0"/>
              <a:t>Pour connaître l’activité de recherche d’une entreprise (d’un concurrent?).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84553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e 1&quot;/&gt;&lt;property id=&quot;20307&quot; value=&quot;256&quot;/&gt;&lt;/object&gt;&lt;object type=&quot;3&quot; unique_id=&quot;10005&quot;&gt;&lt;property id=&quot;20148&quot; value=&quot;5&quot;/&gt;&lt;property id=&quot;20300&quot; value=&quot;Diapositive 2 - &amp;quot;Plan de la présentation&amp;quot;&quot;/&gt;&lt;property id=&quot;20307&quot; value=&quot;257&quot;/&gt;&lt;/object&gt;&lt;object type=&quot;3&quot; unique_id=&quot;10006&quot;&gt;&lt;property id=&quot;20148&quot; value=&quot;5&quot;/&gt;&lt;property id=&quot;20300&quot; value=&quot;Diapositive 3 - &amp;quot;Les brevets: mise en contexte&amp;quot;&quot;/&gt;&lt;property id=&quot;20307&quot; value=&quot;258&quot;/&gt;&lt;/object&gt;&lt;object type=&quot;3&quot; unique_id=&quot;10052&quot;&gt;&lt;property id=&quot;20148&quot; value=&quot;5&quot;/&gt;&lt;property id=&quot;20300&quot; value=&quot;Diapositive 4 - &amp;quot;Les brevets: mise en contexte&amp;quot;&quot;/&gt;&lt;property id=&quot;20307&quot; value=&quot;261&quot;/&gt;&lt;/object&gt;&lt;object type=&quot;3&quot; unique_id=&quot;10053&quot;&gt;&lt;property id=&quot;20148&quot; value=&quot;5&quot;/&gt;&lt;property id=&quot;20300&quot; value=&quot;Diapositive 5 - &amp;quot;Les brevets: mise en contexte&amp;quot;&quot;/&gt;&lt;property id=&quot;20307&quot; value=&quot;260&quot;/&gt;&lt;/object&gt;&lt;object type=&quot;3&quot; unique_id=&quot;10054&quot;&gt;&lt;property id=&quot;20148&quot; value=&quot;5&quot;/&gt;&lt;property id=&quot;20300&quot; value=&quot;Diapositive 6 - &amp;quot;Les brevets: mise en contexte&amp;quot;&quot;/&gt;&lt;property id=&quot;20307&quot; value=&quot;262&quot;/&gt;&lt;/object&gt;&lt;object type=&quot;3&quot; unique_id=&quot;10055&quot;&gt;&lt;property id=&quot;20148&quot; value=&quot;5&quot;/&gt;&lt;property id=&quot;20300&quot; value=&quot;Diapositive 7 - &amp;quot;Les brevets: mise en contexte&amp;quot;&quot;/&gt;&lt;property id=&quot;20307&quot; value=&quot;263&quot;/&gt;&lt;/object&gt;&lt;object type=&quot;3&quot; unique_id=&quot;10056&quot;&gt;&lt;property id=&quot;20148&quot; value=&quot;5&quot;/&gt;&lt;property id=&quot;20300&quot; value=&quot;Diapositive 8 - &amp;quot;Les brevets: mise en contexte&amp;quot;&quot;/&gt;&lt;property id=&quot;20307&quot; value=&quot;264&quot;/&gt;&lt;/object&gt;&lt;object type=&quot;3&quot; unique_id=&quot;10057&quot;&gt;&lt;property id=&quot;20148&quot; value=&quot;5&quot;/&gt;&lt;property id=&quot;20300&quot; value=&quot;Diapositive 10 - &amp;quot;Les brevets: mise en contexte&amp;quot;&quot;/&gt;&lt;property id=&quot;20307&quot; value=&quot;265&quot;/&gt;&lt;/object&gt;&lt;object type=&quot;3&quot; unique_id=&quot;10058&quot;&gt;&lt;property id=&quot;20148&quot; value=&quot;5&quot;/&gt;&lt;property id=&quot;20300&quot; value=&quot;Diapositive 11 - &amp;quot;Les brevets: mise en contexte&amp;quot;&quot;/&gt;&lt;property id=&quot;20307&quot; value=&quot;266&quot;/&gt;&lt;/object&gt;&lt;object type=&quot;3&quot; unique_id=&quot;10059&quot;&gt;&lt;property id=&quot;20148&quot; value=&quot;5&quot;/&gt;&lt;property id=&quot;20300&quot; value=&quot;Diapositive 12 - &amp;quot;Anatomie d’un brevet – Canada &amp;quot;&quot;/&gt;&lt;property id=&quot;20307&quot; value=&quot;259&quot;/&gt;&lt;/object&gt;&lt;object type=&quot;3&quot; unique_id=&quot;10151&quot;&gt;&lt;property id=&quot;20148&quot; value=&quot;5&quot;/&gt;&lt;property id=&quot;20300&quot; value=&quot;Diapositive 13 - &amp;quot;Anatomie d’un brevet – Canada&amp;quot;&quot;/&gt;&lt;property id=&quot;20307&quot; value=&quot;267&quot;/&gt;&lt;/object&gt;&lt;object type=&quot;3&quot; unique_id=&quot;10152&quot;&gt;&lt;property id=&quot;20148&quot; value=&quot;5&quot;/&gt;&lt;property id=&quot;20300&quot; value=&quot;Diapositive 15 - &amp;quot;Anatomie d’un brevet – Canada &amp;quot;&quot;/&gt;&lt;property id=&quot;20307&quot; value=&quot;268&quot;/&gt;&lt;/object&gt;&lt;object type=&quot;3&quot; unique_id=&quot;10153&quot;&gt;&lt;property id=&quot;20148&quot; value=&quot;5&quot;/&gt;&lt;property id=&quot;20300&quot; value=&quot;Diapositive 14 - &amp;quot;Anatomie d’un brevet – Canada &amp;quot;&quot;/&gt;&lt;property id=&quot;20307&quot; value=&quot;269&quot;/&gt;&lt;/object&gt;&lt;object type=&quot;3&quot; unique_id=&quot;10154&quot;&gt;&lt;property id=&quot;20148&quot; value=&quot;5&quot;/&gt;&lt;property id=&quot;20300&quot; value=&quot;Diapositive 16 - &amp;quot;Anatomie d’un brevet – États-Unis&amp;quot;&quot;/&gt;&lt;property id=&quot;20307&quot; value=&quot;270&quot;/&gt;&lt;/object&gt;&lt;object type=&quot;3&quot; unique_id=&quot;10155&quot;&gt;&lt;property id=&quot;20148&quot; value=&quot;5&quot;/&gt;&lt;property id=&quot;20300&quot; value=&quot;Diapositive 17 - &amp;quot;Anatomie d’un brevet&amp;quot;&quot;/&gt;&lt;property id=&quot;20307&quot; value=&quot;271&quot;/&gt;&lt;/object&gt;&lt;object type=&quot;3&quot; unique_id=&quot;10156&quot;&gt;&lt;property id=&quot;20148&quot; value=&quot;5&quot;/&gt;&lt;property id=&quot;20300&quot; value=&quot;Diapositive 18 - &amp;quot;Outils de recherche&amp;quot;&quot;/&gt;&lt;property id=&quot;20307&quot; value=&quot;272&quot;/&gt;&lt;/object&gt;&lt;object type=&quot;3&quot; unique_id=&quot;10157&quot;&gt;&lt;property id=&quot;20148&quot; value=&quot;5&quot;/&gt;&lt;property id=&quot;20300&quot; value=&quot;Diapositive 35 - &amp;quot;Référence bibliographique d’un brevet&amp;quot;&quot;/&gt;&lt;property id=&quot;20307&quot; value=&quot;273&quot;/&gt;&lt;/object&gt;&lt;object type=&quot;3&quot; unique_id=&quot;10238&quot;&gt;&lt;property id=&quot;20148&quot; value=&quot;5&quot;/&gt;&lt;property id=&quot;20300&quot; value=&quot;Diapositive 9 - &amp;quot;Les brevets: mise en contexte&amp;quot;&quot;/&gt;&lt;property id=&quot;20307&quot; value=&quot;274&quot;/&gt;&lt;/object&gt;&lt;object type=&quot;3&quot; unique_id=&quot;10344&quot;&gt;&lt;property id=&quot;20148&quot; value=&quot;5&quot;/&gt;&lt;property id=&quot;20300&quot; value=&quot;Diapositive 21 - &amp;quot;Outils de recherche&amp;quot;&quot;/&gt;&lt;property id=&quot;20307&quot; value=&quot;275&quot;/&gt;&lt;/object&gt;&lt;object type=&quot;3&quot; unique_id=&quot;10345&quot;&gt;&lt;property id=&quot;20148&quot; value=&quot;5&quot;/&gt;&lt;property id=&quot;20300&quot; value=&quot;Diapositive 19 - &amp;quot;Outils de recherche&amp;quot;&quot;/&gt;&lt;property id=&quot;20307&quot; value=&quot;277&quot;/&gt;&lt;/object&gt;&lt;object type=&quot;3&quot; unique_id=&quot;10346&quot;&gt;&lt;property id=&quot;20148&quot; value=&quot;5&quot;/&gt;&lt;property id=&quot;20300&quot; value=&quot;Diapositive 20 - &amp;quot;Outils de recherche&amp;quot;&quot;/&gt;&lt;property id=&quot;20307&quot; value=&quot;278&quot;/&gt;&lt;/object&gt;&lt;object type=&quot;3&quot; unique_id=&quot;10347&quot;&gt;&lt;property id=&quot;20148&quot; value=&quot;5&quot;/&gt;&lt;property id=&quot;20300&quot; value=&quot;Diapositive 22 - &amp;quot;Outils de recherche&amp;quot;&quot;/&gt;&lt;property id=&quot;20307&quot; value=&quot;279&quot;/&gt;&lt;/object&gt;&lt;object type=&quot;3&quot; unique_id=&quot;10348&quot;&gt;&lt;property id=&quot;20148&quot; value=&quot;5&quot;/&gt;&lt;property id=&quot;20300&quot; value=&quot;Diapositive 23 - &amp;quot;Outils de recherche&amp;quot;&quot;/&gt;&lt;property id=&quot;20307&quot; value=&quot;280&quot;/&gt;&lt;/object&gt;&lt;object type=&quot;3&quot; unique_id=&quot;10349&quot;&gt;&lt;property id=&quot;20148&quot; value=&quot;5&quot;/&gt;&lt;property id=&quot;20300&quot; value=&quot;Diapositive 29 - &amp;quot;Outils de recherche&amp;quot;&quot;/&gt;&lt;property id=&quot;20307&quot; value=&quot;281&quot;/&gt;&lt;/object&gt;&lt;object type=&quot;3&quot; unique_id=&quot;10570&quot;&gt;&lt;property id=&quot;20148&quot; value=&quot;5&quot;/&gt;&lt;property id=&quot;20300&quot; value=&quot;Diapositive 32 - &amp;quot;Outils de recherche&amp;quot;&quot;/&gt;&lt;property id=&quot;20307&quot; value=&quot;282&quot;/&gt;&lt;/object&gt;&lt;object type=&quot;3&quot; unique_id=&quot;10907&quot;&gt;&lt;property id=&quot;20148&quot; value=&quot;5&quot;/&gt;&lt;property id=&quot;20300&quot; value=&quot;Diapositive 24 - &amp;quot;Outils de recherche&amp;quot;&quot;/&gt;&lt;property id=&quot;20307&quot; value=&quot;283&quot;/&gt;&lt;/object&gt;&lt;object type=&quot;3&quot; unique_id=&quot;10908&quot;&gt;&lt;property id=&quot;20148&quot; value=&quot;5&quot;/&gt;&lt;property id=&quot;20300&quot; value=&quot;Diapositive 25 - &amp;quot;Outils de recherche&amp;quot;&quot;/&gt;&lt;property id=&quot;20307&quot; value=&quot;284&quot;/&gt;&lt;/object&gt;&lt;object type=&quot;3&quot; unique_id=&quot;10909&quot;&gt;&lt;property id=&quot;20148&quot; value=&quot;5&quot;/&gt;&lt;property id=&quot;20300&quot; value=&quot;Diapositive 30 - &amp;quot;Outils de recherche&amp;quot;&quot;/&gt;&lt;property id=&quot;20307&quot; value=&quot;285&quot;/&gt;&lt;/object&gt;&lt;object type=&quot;3&quot; unique_id=&quot;10910&quot;&gt;&lt;property id=&quot;20148&quot; value=&quot;5&quot;/&gt;&lt;property id=&quot;20300&quot; value=&quot;Diapositive 31 - &amp;quot;Outils de recherche&amp;quot;&quot;/&gt;&lt;property id=&quot;20307&quot; value=&quot;286&quot;/&gt;&lt;/object&gt;&lt;object type=&quot;3&quot; unique_id=&quot;10911&quot;&gt;&lt;property id=&quot;20148&quot; value=&quot;5&quot;/&gt;&lt;property id=&quot;20300&quot; value=&quot;Diapositive 33 - &amp;quot;Outils de recherche&amp;quot;&quot;/&gt;&lt;property id=&quot;20307&quot; value=&quot;287&quot;/&gt;&lt;/object&gt;&lt;object type=&quot;3&quot; unique_id=&quot;10912&quot;&gt;&lt;property id=&quot;20148&quot; value=&quot;5&quot;/&gt;&lt;property id=&quot;20300&quot; value=&quot;Diapositive 34 - &amp;quot;Outils de recherche&amp;quot;&quot;/&gt;&lt;property id=&quot;20307&quot; value=&quot;288&quot;/&gt;&lt;/object&gt;&lt;object type=&quot;3&quot; unique_id=&quot;11052&quot;&gt;&lt;property id=&quot;20148&quot; value=&quot;5&quot;/&gt;&lt;property id=&quot;20300&quot; value=&quot;Diapositive 41 - &amp;quot;Bibliographie – Sources citées&amp;quot;&quot;/&gt;&lt;property id=&quot;20307&quot; value=&quot;290&quot;/&gt;&lt;/object&gt;&lt;object type=&quot;3&quot; unique_id=&quot;11089&quot;&gt;&lt;property id=&quot;20148&quot; value=&quot;5&quot;/&gt;&lt;property id=&quot;20300&quot; value=&quot;Diapositive 36 - &amp;quot;Recherche de brevets pour une invention spécifique&amp;quot;&quot;/&gt;&lt;property id=&quot;20307&quot; value=&quot;291&quot;/&gt;&lt;/object&gt;&lt;object type=&quot;3&quot; unique_id=&quot;11349&quot;&gt;&lt;property id=&quot;20148&quot; value=&quot;5&quot;/&gt;&lt;property id=&quot;20300&quot; value=&quot;Diapositive 38&quot;/&gt;&lt;property id=&quot;20307&quot; value=&quot;292&quot;/&gt;&lt;/object&gt;&lt;object type=&quot;3&quot; unique_id=&quot;11350&quot;&gt;&lt;property id=&quot;20148&quot; value=&quot;5&quot;/&gt;&lt;property id=&quot;20300&quot; value=&quot;Diapositive 39 - &amp;quot;Plan de la présentation&amp;quot;&quot;/&gt;&lt;property id=&quot;20307&quot; value=&quot;293&quot;/&gt;&lt;/object&gt;&lt;object type=&quot;3&quot; unique_id=&quot;11351&quot;&gt;&lt;property id=&quot;20148&quot; value=&quot;5&quot;/&gt;&lt;property id=&quot;20300&quot; value=&quot;Diapositive 42 - &amp;quot;Bibliographie – Pour aller plus loin&amp;quot;&quot;/&gt;&lt;property id=&quot;20307&quot; value=&quot;294&quot;/&gt;&lt;/object&gt;&lt;object type=&quot;3&quot; unique_id=&quot;11352&quot;&gt;&lt;property id=&quot;20148&quot; value=&quot;5&quot;/&gt;&lt;property id=&quot;20300&quot; value=&quot;Diapositive 26 - &amp;quot;Outils de recherche&amp;quot;&quot;/&gt;&lt;property id=&quot;20307&quot; value=&quot;295&quot;/&gt;&lt;/object&gt;&lt;object type=&quot;3&quot; unique_id=&quot;11353&quot;&gt;&lt;property id=&quot;20148&quot; value=&quot;5&quot;/&gt;&lt;property id=&quot;20300&quot; value=&quot;Diapositive 27 - &amp;quot;Outils de recherche&amp;quot;&quot;/&gt;&lt;property id=&quot;20307&quot; value=&quot;296&quot;/&gt;&lt;/object&gt;&lt;object type=&quot;3&quot; unique_id=&quot;11354&quot;&gt;&lt;property id=&quot;20148&quot; value=&quot;5&quot;/&gt;&lt;property id=&quot;20300&quot; value=&quot;Diapositive 28 - &amp;quot;Outils de recherche&amp;quot;&quot;/&gt;&lt;property id=&quot;20307&quot; value=&quot;297&quot;/&gt;&lt;/object&gt;&lt;object type=&quot;3&quot; unique_id=&quot;11691&quot;&gt;&lt;property id=&quot;20148&quot; value=&quot;5&quot;/&gt;&lt;property id=&quot;20300&quot; value=&quot;Diapositive 37 - &amp;quot;Recherche de brevets pour une invention spécifique&amp;quot;&quot;/&gt;&lt;property id=&quot;20307&quot; value=&quot;298&quot;/&gt;&lt;/object&gt;&lt;object type=&quot;3&quot; unique_id=&quot;17884&quot;&gt;&lt;property id=&quot;20148&quot; value=&quot;5&quot;/&gt;&lt;property id=&quot;20300&quot; value=&quot;Diapositive 40&quot;/&gt;&lt;property id=&quot;20307&quot; value=&quot;299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igine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5188</TotalTime>
  <Words>1698</Words>
  <Application>Microsoft Office PowerPoint</Application>
  <PresentationFormat>Affichage à l'écran (4:3)</PresentationFormat>
  <Paragraphs>431</Paragraphs>
  <Slides>43</Slides>
  <Notes>42</Notes>
  <HiddenSlides>7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43</vt:i4>
      </vt:variant>
    </vt:vector>
  </HeadingPairs>
  <TitlesOfParts>
    <vt:vector size="51" baseType="lpstr">
      <vt:lpstr>Bookman Old Style</vt:lpstr>
      <vt:lpstr>Calibri</vt:lpstr>
      <vt:lpstr>Gill Sans MT</vt:lpstr>
      <vt:lpstr>Symbol</vt:lpstr>
      <vt:lpstr>Wingdings</vt:lpstr>
      <vt:lpstr>Wingdings 3</vt:lpstr>
      <vt:lpstr>Origine</vt:lpstr>
      <vt:lpstr>1_Origine</vt:lpstr>
      <vt:lpstr>Présentation PowerPoint</vt:lpstr>
      <vt:lpstr>Plan de la présentation</vt:lpstr>
      <vt:lpstr>Les brevets: mise en contexte</vt:lpstr>
      <vt:lpstr>Les brevets: mise en contexte</vt:lpstr>
      <vt:lpstr>Les brevets: mise en contexte</vt:lpstr>
      <vt:lpstr>Les brevets: mise en contexte</vt:lpstr>
      <vt:lpstr>Les brevets: mise en contexte</vt:lpstr>
      <vt:lpstr>Les brevets: mise en contexte</vt:lpstr>
      <vt:lpstr>Les brevets: mise en contexte</vt:lpstr>
      <vt:lpstr>Les brevets: mise en contexte</vt:lpstr>
      <vt:lpstr>Les brevets: mise en contexte</vt:lpstr>
      <vt:lpstr>Anatomie d’un brevet – Canada </vt:lpstr>
      <vt:lpstr>Anatomie d’un brevet – Canada</vt:lpstr>
      <vt:lpstr>Anatomie d’un brevet – Canada </vt:lpstr>
      <vt:lpstr>Anatomie d’un brevet – Canada </vt:lpstr>
      <vt:lpstr>Anatomie d’un brevet</vt:lpstr>
      <vt:lpstr>Anatomie d’un brevet</vt:lpstr>
      <vt:lpstr>Préparation de la recherche</vt:lpstr>
      <vt:lpstr>Préparation de la recherche</vt:lpstr>
      <vt:lpstr>Préparation de la recherche</vt:lpstr>
      <vt:lpstr>Préparation de la recherche</vt:lpstr>
      <vt:lpstr>Outils de recherche</vt:lpstr>
      <vt:lpstr>Outils de recherche</vt:lpstr>
      <vt:lpstr>Outils de recherche</vt:lpstr>
      <vt:lpstr>Outils de recherche</vt:lpstr>
      <vt:lpstr>Outils de recherche</vt:lpstr>
      <vt:lpstr>Outils de recherche</vt:lpstr>
      <vt:lpstr>Outils de recherche</vt:lpstr>
      <vt:lpstr>Outils de recherche</vt:lpstr>
      <vt:lpstr>Outils de recherche</vt:lpstr>
      <vt:lpstr>Outils de recherche</vt:lpstr>
      <vt:lpstr>Outils de recherche</vt:lpstr>
      <vt:lpstr>Outils de recherche</vt:lpstr>
      <vt:lpstr>Outils de recherche</vt:lpstr>
      <vt:lpstr>Outils de recherche</vt:lpstr>
      <vt:lpstr>Référence bibliographique d’un brevet</vt:lpstr>
      <vt:lpstr>Recherche de brevets pour une invention spécifique</vt:lpstr>
      <vt:lpstr>Recherche de brevets pour une invention spécifique</vt:lpstr>
      <vt:lpstr>Présentation PowerPoint</vt:lpstr>
      <vt:lpstr>Plan de la présentation</vt:lpstr>
      <vt:lpstr>Présentation PowerPoint</vt:lpstr>
      <vt:lpstr>Bibliographie – Sources citées</vt:lpstr>
      <vt:lpstr>Bibliographie – Pour aller plus loin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ets</dc:creator>
  <cp:lastModifiedBy>De Sève Leboeuf, Marie-Renée</cp:lastModifiedBy>
  <cp:revision>182</cp:revision>
  <cp:lastPrinted>2016-11-21T21:56:24Z</cp:lastPrinted>
  <dcterms:created xsi:type="dcterms:W3CDTF">2014-11-25T20:16:18Z</dcterms:created>
  <dcterms:modified xsi:type="dcterms:W3CDTF">2018-11-22T16:59:15Z</dcterms:modified>
</cp:coreProperties>
</file>